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</p:sldMasterIdLst>
  <p:notesMasterIdLst>
    <p:notesMasterId r:id="rId43"/>
  </p:notesMasterIdLst>
  <p:handoutMasterIdLst>
    <p:handoutMasterId r:id="rId44"/>
  </p:handoutMasterIdLst>
  <p:sldIdLst>
    <p:sldId id="261" r:id="rId2"/>
    <p:sldId id="256" r:id="rId3"/>
    <p:sldId id="259" r:id="rId4"/>
    <p:sldId id="260" r:id="rId5"/>
    <p:sldId id="278" r:id="rId6"/>
    <p:sldId id="279" r:id="rId7"/>
    <p:sldId id="280" r:id="rId8"/>
    <p:sldId id="281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4" r:id="rId20"/>
    <p:sldId id="295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9" r:id="rId33"/>
    <p:sldId id="311" r:id="rId34"/>
    <p:sldId id="312" r:id="rId35"/>
    <p:sldId id="313" r:id="rId36"/>
    <p:sldId id="314" r:id="rId37"/>
    <p:sldId id="315" r:id="rId38"/>
    <p:sldId id="316" r:id="rId39"/>
    <p:sldId id="318" r:id="rId40"/>
    <p:sldId id="319" r:id="rId41"/>
    <p:sldId id="34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1546"/>
    <a:srgbClr val="B8114F"/>
    <a:srgbClr val="CA004E"/>
    <a:srgbClr val="9F1649"/>
    <a:srgbClr val="FADAE6"/>
    <a:srgbClr val="FDB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A019F8-A125-C01A-E7BB-FFA5B433C8A2}" v="2" dt="2024-04-16T09:24:15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2082" autoAdjust="0"/>
  </p:normalViewPr>
  <p:slideViewPr>
    <p:cSldViewPr snapToGrid="0" snapToObjects="1">
      <p:cViewPr varScale="1">
        <p:scale>
          <a:sx n="105" d="100"/>
          <a:sy n="105" d="100"/>
        </p:scale>
        <p:origin x="199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46" d="100"/>
          <a:sy n="46" d="100"/>
        </p:scale>
        <p:origin x="280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ths" userId="S::saraths@am.amrita.edu::244d0ad9-751b-45dc-a37d-eb545e66f5d8" providerId="AD" clId="Web-{A5A019F8-A125-C01A-E7BB-FFA5B433C8A2}"/>
    <pc:docChg chg="delSld">
      <pc:chgData name="saraths" userId="S::saraths@am.amrita.edu::244d0ad9-751b-45dc-a37d-eb545e66f5d8" providerId="AD" clId="Web-{A5A019F8-A125-C01A-E7BB-FFA5B433C8A2}" dt="2024-04-16T09:24:15.693" v="1"/>
      <pc:docMkLst>
        <pc:docMk/>
      </pc:docMkLst>
      <pc:sldChg chg="del">
        <pc:chgData name="saraths" userId="S::saraths@am.amrita.edu::244d0ad9-751b-45dc-a37d-eb545e66f5d8" providerId="AD" clId="Web-{A5A019F8-A125-C01A-E7BB-FFA5B433C8A2}" dt="2024-04-16T09:20:07.237" v="0"/>
        <pc:sldMkLst>
          <pc:docMk/>
          <pc:sldMk cId="0" sldId="293"/>
        </pc:sldMkLst>
      </pc:sldChg>
      <pc:sldChg chg="del">
        <pc:chgData name="saraths" userId="S::saraths@am.amrita.edu::244d0ad9-751b-45dc-a37d-eb545e66f5d8" providerId="AD" clId="Web-{A5A019F8-A125-C01A-E7BB-FFA5B433C8A2}" dt="2024-04-16T09:24:15.693" v="1"/>
        <pc:sldMkLst>
          <pc:docMk/>
          <pc:sldMk cId="0" sldId="2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ABC720-70F0-4DA8-9B34-47E327D1E5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DCA845-B1AB-491D-96D6-75CA4C54CE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A8863-DC05-4404-B675-D72481211B2B}" type="datetimeFigureOut">
              <a:rPr lang="en-IN" smtClean="0"/>
              <a:t>16-04-2024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856A3-E57A-491B-8B44-3063E9720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CF31E-B7E3-4D34-88A1-328309CD95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237D6-0026-44A1-9ACB-1B49D24979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037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6C710-9289-0047-825B-8D8A7CA55EFA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D96E4-A350-8F4A-8D8D-46AA29974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ECE9-D645-0540-9DA0-AEC7DA1A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4" y="1137256"/>
            <a:ext cx="8407032" cy="4908082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B4E98A-97D9-4526-9E90-BA541F5B5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24" y="348662"/>
            <a:ext cx="8407032" cy="464000"/>
          </a:xfrm>
        </p:spPr>
        <p:txBody>
          <a:bodyPr>
            <a:noAutofit/>
          </a:bodyPr>
          <a:lstStyle>
            <a:lvl1pPr>
              <a:defRPr sz="3200" b="0">
                <a:solidFill>
                  <a:srgbClr val="A4123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Here To Edit Title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DA784-0993-4F43-BA98-733CB6486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17" y="6369931"/>
            <a:ext cx="9164233" cy="521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41DD4-A5E8-4552-814D-0D80AF0F2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490361"/>
            <a:ext cx="1336456" cy="3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4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6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C414-CEA1-4751-B4F1-497A70F6A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0B34C-6ACD-4D78-BC86-B0BF5E831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21FA-F2A4-45BB-A75D-8B6A2538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5BE85-2FA0-4E61-A93E-F7A231CC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87E0C-F01C-4E74-981E-86D131C5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30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2C98-9238-40F1-873D-CE546ACA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B5F29-0097-4EA5-A833-898E65FFE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5B3D-5C64-42B0-9AEF-47C1D3AF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19A8-A5A0-4F64-8011-DB500625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63E31-71BE-4274-861C-3D7F7A8D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70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90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75324" y="2232844"/>
            <a:ext cx="3914979" cy="278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9" b="1" i="0">
                <a:solidFill>
                  <a:srgbClr val="002A5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84" b="1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10860"/>
            <a:endParaRPr lang="en-IN" b="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99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21720"/>
            <a:fld id="{81D60167-4931-47E6-BA6A-407CBD079E47}" type="slidenum">
              <a:rPr lang="en-IN" spc="-4" smtClean="0"/>
              <a:pPr marL="21720"/>
              <a:t>‹#›</a:t>
            </a:fld>
            <a:endParaRPr lang="en-IN" spc="-4" dirty="0"/>
          </a:p>
        </p:txBody>
      </p:sp>
    </p:spTree>
    <p:extLst>
      <p:ext uri="{BB962C8B-B14F-4D97-AF65-F5344CB8AC3E}">
        <p14:creationId xmlns:p14="http://schemas.microsoft.com/office/powerpoint/2010/main" val="180969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84" b="1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10860"/>
            <a:endParaRPr lang="en-IN" b="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99" b="0" i="0">
                <a:solidFill>
                  <a:srgbClr val="00386C"/>
                </a:solidFill>
                <a:latin typeface="Arial"/>
                <a:cs typeface="Arial"/>
              </a:defRPr>
            </a:lvl1pPr>
          </a:lstStyle>
          <a:p>
            <a:pPr marL="21720"/>
            <a:fld id="{81D60167-4931-47E6-BA6A-407CBD079E47}" type="slidenum">
              <a:rPr lang="en-IN" spc="-4" smtClean="0"/>
              <a:pPr marL="21720"/>
              <a:t>‹#›</a:t>
            </a:fld>
            <a:endParaRPr lang="en-IN" spc="-4" dirty="0"/>
          </a:p>
        </p:txBody>
      </p:sp>
    </p:spTree>
    <p:extLst>
      <p:ext uri="{BB962C8B-B14F-4D97-AF65-F5344CB8AC3E}">
        <p14:creationId xmlns:p14="http://schemas.microsoft.com/office/powerpoint/2010/main" val="244385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7628" y="1235989"/>
            <a:ext cx="2745372" cy="455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92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90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95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582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8248-39AE-B24D-B571-E8695ACF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tutorial/techniques-to-handle-missing-data-values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C7025E-4863-6F49-AD01-8A5B65B0890F}"/>
              </a:ext>
            </a:extLst>
          </p:cNvPr>
          <p:cNvSpPr/>
          <p:nvPr/>
        </p:nvSpPr>
        <p:spPr>
          <a:xfrm>
            <a:off x="0" y="0"/>
            <a:ext cx="9176273" cy="68580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 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288CD4-7B52-C244-BAD4-BFF7D9DC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99" y="2667000"/>
            <a:ext cx="3443174" cy="110489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A58083-EF1A-427F-9030-DC289843A2BF}"/>
              </a:ext>
            </a:extLst>
          </p:cNvPr>
          <p:cNvCxnSpPr>
            <a:cxnSpLocks/>
          </p:cNvCxnSpPr>
          <p:nvPr/>
        </p:nvCxnSpPr>
        <p:spPr>
          <a:xfrm>
            <a:off x="4766673" y="2401044"/>
            <a:ext cx="0" cy="163681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07A921-4A34-4052-800D-82EA711F2427}"/>
              </a:ext>
            </a:extLst>
          </p:cNvPr>
          <p:cNvSpPr txBox="1"/>
          <p:nvPr/>
        </p:nvSpPr>
        <p:spPr>
          <a:xfrm>
            <a:off x="859537" y="4477032"/>
            <a:ext cx="6776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00592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6" y="740664"/>
            <a:ext cx="7470647" cy="49743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DFBE0E0-3B2E-8193-DDEB-BDA1A00C9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2783359" indent="0">
              <a:spcBef>
                <a:spcPts val="1184"/>
              </a:spcBef>
              <a:buClr>
                <a:srgbClr val="3333CC"/>
              </a:buClr>
              <a:buSzPct val="59183"/>
              <a:buNone/>
              <a:tabLst>
                <a:tab pos="256291" algn="l"/>
              </a:tabLst>
            </a:pPr>
            <a:r>
              <a:rPr lang="en-US" sz="2400" b="1" dirty="0">
                <a:latin typeface="Tahoma"/>
                <a:cs typeface="Tahoma"/>
              </a:rPr>
              <a:t>Data</a:t>
            </a:r>
            <a:r>
              <a:rPr lang="en-US" sz="2400" b="1" spc="-21" dirty="0">
                <a:latin typeface="Tahoma"/>
                <a:cs typeface="Tahoma"/>
              </a:rPr>
              <a:t> </a:t>
            </a:r>
            <a:r>
              <a:rPr lang="en-US" sz="2400" b="1" dirty="0">
                <a:latin typeface="Tahoma"/>
                <a:cs typeface="Tahoma"/>
              </a:rPr>
              <a:t>cleaning</a:t>
            </a:r>
            <a:r>
              <a:rPr lang="en-US" sz="2400" b="1" spc="-30" dirty="0">
                <a:latin typeface="Tahoma"/>
                <a:cs typeface="Tahoma"/>
              </a:rPr>
              <a:t> </a:t>
            </a:r>
            <a:r>
              <a:rPr lang="en-US" sz="2400" b="1" spc="-17" dirty="0">
                <a:latin typeface="Tahoma"/>
                <a:cs typeface="Tahoma"/>
              </a:rPr>
              <a:t>tasks</a:t>
            </a:r>
          </a:p>
          <a:p>
            <a:pPr marL="0" marR="2783359" indent="0">
              <a:spcBef>
                <a:spcPts val="1184"/>
              </a:spcBef>
              <a:buClr>
                <a:srgbClr val="3333CC"/>
              </a:buClr>
              <a:buSzPct val="59183"/>
              <a:buNone/>
              <a:tabLst>
                <a:tab pos="256291" algn="l"/>
              </a:tabLst>
            </a:pPr>
            <a:endParaRPr lang="en-US" sz="2095" dirty="0">
              <a:latin typeface="Tahoma"/>
              <a:cs typeface="Tahoma"/>
            </a:endParaRPr>
          </a:p>
          <a:p>
            <a:pPr marL="213394" marR="2716028" lvl="1" indent="-213394">
              <a:spcBef>
                <a:spcPts val="936"/>
              </a:spcBef>
              <a:buClr>
                <a:srgbClr val="FF0000"/>
              </a:buClr>
              <a:buSzPct val="54761"/>
              <a:buFont typeface="Times New Roman"/>
              <a:buChar char="■"/>
              <a:tabLst>
                <a:tab pos="213394" algn="l"/>
              </a:tabLst>
            </a:pPr>
            <a:r>
              <a:rPr lang="en-US" sz="1796" dirty="0">
                <a:latin typeface="Tahoma"/>
                <a:cs typeface="Tahoma"/>
              </a:rPr>
              <a:t>Fill</a:t>
            </a:r>
            <a:r>
              <a:rPr lang="en-US" sz="1796" spc="-9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in missing</a:t>
            </a:r>
            <a:r>
              <a:rPr lang="en-US" sz="1796" spc="-13" dirty="0">
                <a:latin typeface="Tahoma"/>
                <a:cs typeface="Tahoma"/>
              </a:rPr>
              <a:t> </a:t>
            </a:r>
            <a:r>
              <a:rPr lang="en-US" sz="1796" spc="-9" dirty="0">
                <a:latin typeface="Tahoma"/>
                <a:cs typeface="Tahoma"/>
              </a:rPr>
              <a:t>values</a:t>
            </a:r>
          </a:p>
          <a:p>
            <a:pPr marL="213394" marR="2716028" lvl="1" indent="-213394">
              <a:spcBef>
                <a:spcPts val="936"/>
              </a:spcBef>
              <a:buClr>
                <a:srgbClr val="FF0000"/>
              </a:buClr>
              <a:buSzPct val="54761"/>
              <a:buFont typeface="Times New Roman"/>
              <a:buChar char="■"/>
              <a:tabLst>
                <a:tab pos="213394" algn="l"/>
              </a:tabLst>
            </a:pPr>
            <a:r>
              <a:rPr lang="en-US" sz="1796" dirty="0">
                <a:latin typeface="Tahoma"/>
                <a:cs typeface="Tahoma"/>
              </a:rPr>
              <a:t>Identify</a:t>
            </a:r>
            <a:r>
              <a:rPr lang="en-US" sz="1796" spc="-21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outliers</a:t>
            </a:r>
            <a:r>
              <a:rPr lang="en-US" sz="1796" spc="-30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and</a:t>
            </a:r>
            <a:r>
              <a:rPr lang="en-US" sz="1796" spc="-21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smooth</a:t>
            </a:r>
            <a:r>
              <a:rPr lang="en-US" sz="1796" spc="-30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out</a:t>
            </a:r>
            <a:r>
              <a:rPr lang="en-US" sz="1796" spc="-43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noisy</a:t>
            </a:r>
            <a:r>
              <a:rPr lang="en-US" sz="1796" spc="-17" dirty="0">
                <a:latin typeface="Tahoma"/>
                <a:cs typeface="Tahoma"/>
              </a:rPr>
              <a:t> data</a:t>
            </a:r>
          </a:p>
          <a:p>
            <a:pPr marL="213394" marR="2716028" lvl="1" indent="-213394">
              <a:spcBef>
                <a:spcPts val="936"/>
              </a:spcBef>
              <a:buClr>
                <a:srgbClr val="FF0000"/>
              </a:buClr>
              <a:buSzPct val="54761"/>
              <a:buFont typeface="Times New Roman"/>
              <a:buChar char="■"/>
              <a:tabLst>
                <a:tab pos="213394" algn="l"/>
              </a:tabLst>
            </a:pPr>
            <a:r>
              <a:rPr lang="en-US" sz="1796" dirty="0">
                <a:latin typeface="Tahoma"/>
                <a:cs typeface="Tahoma"/>
              </a:rPr>
              <a:t>Correct</a:t>
            </a:r>
            <a:r>
              <a:rPr lang="en-US" sz="1796" spc="-51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inconsistent</a:t>
            </a:r>
            <a:r>
              <a:rPr lang="en-US" sz="1796" spc="-38" dirty="0">
                <a:latin typeface="Tahoma"/>
                <a:cs typeface="Tahoma"/>
              </a:rPr>
              <a:t> </a:t>
            </a:r>
            <a:r>
              <a:rPr lang="en-US" sz="1796" spc="-17" dirty="0">
                <a:latin typeface="Tahoma"/>
                <a:cs typeface="Tahoma"/>
              </a:rPr>
              <a:t>data</a:t>
            </a:r>
          </a:p>
          <a:p>
            <a:pPr marL="213394" marR="2716028" lvl="1" indent="-213394">
              <a:spcBef>
                <a:spcPts val="936"/>
              </a:spcBef>
              <a:buClr>
                <a:srgbClr val="FF0000"/>
              </a:buClr>
              <a:buSzPct val="54761"/>
              <a:buFont typeface="Times New Roman"/>
              <a:buChar char="■"/>
              <a:tabLst>
                <a:tab pos="213394" algn="l"/>
              </a:tabLst>
            </a:pPr>
            <a:r>
              <a:rPr lang="en-US" sz="1796" dirty="0">
                <a:latin typeface="Tahoma"/>
                <a:cs typeface="Tahoma"/>
              </a:rPr>
              <a:t>Resolve</a:t>
            </a:r>
            <a:r>
              <a:rPr lang="en-US" sz="1796" spc="-26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redundancy</a:t>
            </a:r>
            <a:r>
              <a:rPr lang="en-US" sz="1796" spc="-47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caused</a:t>
            </a:r>
            <a:r>
              <a:rPr lang="en-US" sz="1796" spc="-34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by</a:t>
            </a:r>
            <a:r>
              <a:rPr lang="en-US" sz="1796" spc="-43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data</a:t>
            </a:r>
            <a:r>
              <a:rPr lang="en-US" sz="1796" spc="-38" dirty="0">
                <a:latin typeface="Tahoma"/>
                <a:cs typeface="Tahoma"/>
              </a:rPr>
              <a:t> </a:t>
            </a:r>
            <a:r>
              <a:rPr lang="en-US" sz="1796" spc="-9" dirty="0">
                <a:latin typeface="Tahoma"/>
                <a:cs typeface="Tahoma"/>
              </a:rPr>
              <a:t>integration</a:t>
            </a:r>
            <a:endParaRPr lang="en-US" sz="1796" dirty="0">
              <a:latin typeface="Tahoma"/>
              <a:cs typeface="Tahoma"/>
            </a:endParaRPr>
          </a:p>
          <a:p>
            <a:endParaRPr lang="en-IN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600" y="142703"/>
            <a:ext cx="7854696" cy="875919"/>
          </a:xfrm>
          <a:prstGeom prst="rect">
            <a:avLst/>
          </a:prstGeom>
        </p:spPr>
        <p:txBody>
          <a:bodyPr vert="horz" wrap="square" lIns="0" tIns="318808" rIns="0" bIns="0" rtlCol="0" anchor="ctr">
            <a:spAutoFit/>
          </a:bodyPr>
          <a:lstStyle/>
          <a:p>
            <a:pPr marL="1440006">
              <a:lnSpc>
                <a:spcPct val="100000"/>
              </a:lnSpc>
              <a:spcBef>
                <a:spcPts val="98"/>
              </a:spcBef>
            </a:pPr>
            <a:r>
              <a:rPr lang="en-IN" sz="3600" spc="-30" dirty="0"/>
              <a:t>Data</a:t>
            </a:r>
            <a:r>
              <a:rPr lang="en-IN" spc="-17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lang="en-IN" sz="3600" spc="-30" dirty="0"/>
              <a:t>Cleaning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638AA07-6215-C7D1-5654-14C0D4811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7150" indent="-256291">
              <a:spcBef>
                <a:spcPts val="594"/>
              </a:spcBef>
              <a:buClr>
                <a:srgbClr val="3333CC"/>
              </a:buClr>
              <a:buSzPct val="59183"/>
              <a:buFont typeface="Times New Roman"/>
              <a:buChar char="■"/>
              <a:tabLst>
                <a:tab pos="267150" algn="l"/>
              </a:tabLst>
            </a:pPr>
            <a:endParaRPr lang="en-IN" sz="2095" dirty="0">
              <a:latin typeface="Tahoma"/>
              <a:cs typeface="Tahoma"/>
            </a:endParaRPr>
          </a:p>
          <a:p>
            <a:pPr marL="267150" indent="-256291">
              <a:spcBef>
                <a:spcPts val="594"/>
              </a:spcBef>
              <a:buClr>
                <a:srgbClr val="3333CC"/>
              </a:buClr>
              <a:buSzPct val="59183"/>
              <a:buFont typeface="Times New Roman"/>
              <a:buChar char="■"/>
              <a:tabLst>
                <a:tab pos="267150" algn="l"/>
              </a:tabLst>
            </a:pPr>
            <a:r>
              <a:rPr lang="en-IN" sz="2095" dirty="0">
                <a:latin typeface="Tahoma"/>
                <a:cs typeface="Tahoma"/>
              </a:rPr>
              <a:t>Noise:</a:t>
            </a:r>
            <a:r>
              <a:rPr lang="en-IN" sz="2095" spc="-47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random</a:t>
            </a:r>
            <a:r>
              <a:rPr lang="en-IN" sz="2095" spc="-17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error</a:t>
            </a:r>
            <a:r>
              <a:rPr lang="en-IN" sz="2095" spc="-17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or</a:t>
            </a:r>
            <a:r>
              <a:rPr lang="en-IN" sz="2095" spc="-38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variance</a:t>
            </a:r>
            <a:r>
              <a:rPr lang="en-IN" sz="2095" spc="-51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in</a:t>
            </a:r>
            <a:r>
              <a:rPr lang="en-IN" sz="2095" spc="-34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a</a:t>
            </a:r>
            <a:r>
              <a:rPr lang="en-IN" sz="2095" spc="-30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measured</a:t>
            </a:r>
            <a:r>
              <a:rPr lang="en-IN" sz="2095" spc="-38" dirty="0">
                <a:latin typeface="Tahoma"/>
                <a:cs typeface="Tahoma"/>
              </a:rPr>
              <a:t> </a:t>
            </a:r>
            <a:r>
              <a:rPr lang="en-IN" sz="2095" spc="-9" dirty="0">
                <a:latin typeface="Tahoma"/>
                <a:cs typeface="Tahoma"/>
              </a:rPr>
              <a:t>variable.</a:t>
            </a:r>
            <a:endParaRPr lang="en-IN" sz="2095" dirty="0">
              <a:latin typeface="Tahoma"/>
              <a:cs typeface="Tahoma"/>
            </a:endParaRPr>
          </a:p>
          <a:p>
            <a:pPr marL="267150" indent="-256291">
              <a:spcBef>
                <a:spcPts val="513"/>
              </a:spcBef>
              <a:buClr>
                <a:srgbClr val="3333CC"/>
              </a:buClr>
              <a:buSzPct val="59183"/>
              <a:buFont typeface="Times New Roman"/>
              <a:buChar char="■"/>
              <a:tabLst>
                <a:tab pos="267150" algn="l"/>
              </a:tabLst>
            </a:pPr>
            <a:r>
              <a:rPr lang="en-IN" sz="2095" dirty="0">
                <a:latin typeface="Tahoma"/>
                <a:cs typeface="Tahoma"/>
              </a:rPr>
              <a:t>Incorrect</a:t>
            </a:r>
            <a:r>
              <a:rPr lang="en-IN" sz="2095" spc="-30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attribute</a:t>
            </a:r>
            <a:r>
              <a:rPr lang="en-IN" sz="2095" spc="-56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values</a:t>
            </a:r>
            <a:r>
              <a:rPr lang="en-IN" sz="2095" spc="-51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may</a:t>
            </a:r>
            <a:r>
              <a:rPr lang="en-IN" sz="2095" spc="-60" dirty="0">
                <a:latin typeface="Tahoma"/>
                <a:cs typeface="Tahoma"/>
              </a:rPr>
              <a:t> be </a:t>
            </a:r>
            <a:r>
              <a:rPr lang="en-IN" sz="2095" dirty="0">
                <a:latin typeface="Tahoma"/>
                <a:cs typeface="Tahoma"/>
              </a:rPr>
              <a:t>due</a:t>
            </a:r>
            <a:r>
              <a:rPr lang="en-IN" sz="2095" spc="-34" dirty="0">
                <a:latin typeface="Tahoma"/>
                <a:cs typeface="Tahoma"/>
              </a:rPr>
              <a:t> </a:t>
            </a:r>
            <a:r>
              <a:rPr lang="en-IN" sz="2095" spc="-21" dirty="0">
                <a:latin typeface="Tahoma"/>
                <a:cs typeface="Tahoma"/>
              </a:rPr>
              <a:t>to</a:t>
            </a:r>
            <a:endParaRPr lang="en-IN" sz="2095" dirty="0">
              <a:latin typeface="Tahoma"/>
              <a:cs typeface="Tahoma"/>
            </a:endParaRPr>
          </a:p>
          <a:p>
            <a:pPr marL="566880" lvl="1" indent="-213394">
              <a:spcBef>
                <a:spcPts val="445"/>
              </a:spcBef>
              <a:buClr>
                <a:srgbClr val="FF0000"/>
              </a:buClr>
              <a:buSzPct val="54761"/>
              <a:buFont typeface="Times New Roman"/>
              <a:buChar char="■"/>
              <a:tabLst>
                <a:tab pos="566880" algn="l"/>
              </a:tabLst>
            </a:pPr>
            <a:r>
              <a:rPr lang="en-IN" sz="1796" dirty="0">
                <a:latin typeface="Tahoma"/>
                <a:cs typeface="Tahoma"/>
              </a:rPr>
              <a:t>faulty</a:t>
            </a:r>
            <a:r>
              <a:rPr lang="en-IN" sz="1796" spc="-34" dirty="0">
                <a:latin typeface="Tahoma"/>
                <a:cs typeface="Tahoma"/>
              </a:rPr>
              <a:t> </a:t>
            </a:r>
            <a:r>
              <a:rPr lang="en-IN" sz="1796" dirty="0">
                <a:latin typeface="Tahoma"/>
                <a:cs typeface="Tahoma"/>
              </a:rPr>
              <a:t>data</a:t>
            </a:r>
            <a:r>
              <a:rPr lang="en-IN" sz="1796" spc="-21" dirty="0">
                <a:latin typeface="Tahoma"/>
                <a:cs typeface="Tahoma"/>
              </a:rPr>
              <a:t> </a:t>
            </a:r>
            <a:r>
              <a:rPr lang="en-IN" sz="1796" dirty="0">
                <a:latin typeface="Tahoma"/>
                <a:cs typeface="Tahoma"/>
              </a:rPr>
              <a:t>collection</a:t>
            </a:r>
            <a:r>
              <a:rPr lang="en-IN" sz="1796" spc="-30" dirty="0">
                <a:latin typeface="Tahoma"/>
                <a:cs typeface="Tahoma"/>
              </a:rPr>
              <a:t> </a:t>
            </a:r>
            <a:r>
              <a:rPr lang="en-IN" sz="1796" spc="-9" dirty="0">
                <a:latin typeface="Tahoma"/>
                <a:cs typeface="Tahoma"/>
              </a:rPr>
              <a:t>instruments</a:t>
            </a:r>
            <a:endParaRPr lang="en-IN" sz="1796" dirty="0">
              <a:latin typeface="Tahoma"/>
              <a:cs typeface="Tahoma"/>
            </a:endParaRPr>
          </a:p>
          <a:p>
            <a:pPr marL="566880" lvl="1" indent="-213394">
              <a:spcBef>
                <a:spcPts val="432"/>
              </a:spcBef>
              <a:buClr>
                <a:srgbClr val="FF0000"/>
              </a:buClr>
              <a:buSzPct val="54761"/>
              <a:buFont typeface="Times New Roman"/>
              <a:buChar char="■"/>
              <a:tabLst>
                <a:tab pos="566880" algn="l"/>
              </a:tabLst>
            </a:pPr>
            <a:r>
              <a:rPr lang="en-IN" sz="1796" dirty="0">
                <a:latin typeface="Tahoma"/>
                <a:cs typeface="Tahoma"/>
              </a:rPr>
              <a:t>data</a:t>
            </a:r>
            <a:r>
              <a:rPr lang="en-IN" sz="1796" spc="-34" dirty="0">
                <a:latin typeface="Tahoma"/>
                <a:cs typeface="Tahoma"/>
              </a:rPr>
              <a:t> </a:t>
            </a:r>
            <a:r>
              <a:rPr lang="en-IN" sz="1796" dirty="0">
                <a:latin typeface="Tahoma"/>
                <a:cs typeface="Tahoma"/>
              </a:rPr>
              <a:t>entry</a:t>
            </a:r>
            <a:r>
              <a:rPr lang="en-IN" sz="1796" spc="-4" dirty="0">
                <a:latin typeface="Tahoma"/>
                <a:cs typeface="Tahoma"/>
              </a:rPr>
              <a:t> </a:t>
            </a:r>
            <a:r>
              <a:rPr lang="en-IN" sz="1796" spc="-9" dirty="0">
                <a:latin typeface="Tahoma"/>
                <a:cs typeface="Tahoma"/>
              </a:rPr>
              <a:t>problems</a:t>
            </a:r>
            <a:endParaRPr lang="en-IN" sz="1796" dirty="0">
              <a:latin typeface="Tahoma"/>
              <a:cs typeface="Tahoma"/>
            </a:endParaRPr>
          </a:p>
          <a:p>
            <a:pPr marL="566880" lvl="1" indent="-213394">
              <a:spcBef>
                <a:spcPts val="432"/>
              </a:spcBef>
              <a:buClr>
                <a:srgbClr val="FF0000"/>
              </a:buClr>
              <a:buSzPct val="54761"/>
              <a:buFont typeface="Times New Roman"/>
              <a:buChar char="■"/>
              <a:tabLst>
                <a:tab pos="566880" algn="l"/>
              </a:tabLst>
            </a:pPr>
            <a:r>
              <a:rPr lang="en-IN" sz="1796" dirty="0">
                <a:latin typeface="Tahoma"/>
                <a:cs typeface="Tahoma"/>
              </a:rPr>
              <a:t>data</a:t>
            </a:r>
            <a:r>
              <a:rPr lang="en-IN" sz="1796" spc="-64" dirty="0">
                <a:latin typeface="Tahoma"/>
                <a:cs typeface="Tahoma"/>
              </a:rPr>
              <a:t> </a:t>
            </a:r>
            <a:r>
              <a:rPr lang="en-IN" sz="1796" dirty="0">
                <a:latin typeface="Tahoma"/>
                <a:cs typeface="Tahoma"/>
              </a:rPr>
              <a:t>transmission</a:t>
            </a:r>
            <a:r>
              <a:rPr lang="en-IN" sz="1796" spc="-30" dirty="0">
                <a:latin typeface="Tahoma"/>
                <a:cs typeface="Tahoma"/>
              </a:rPr>
              <a:t> </a:t>
            </a:r>
            <a:r>
              <a:rPr lang="en-IN" sz="1796" spc="-9" dirty="0">
                <a:latin typeface="Tahoma"/>
                <a:cs typeface="Tahoma"/>
              </a:rPr>
              <a:t>problems</a:t>
            </a:r>
            <a:endParaRPr lang="en-IN" sz="1796" dirty="0">
              <a:latin typeface="Tahoma"/>
              <a:cs typeface="Tahoma"/>
            </a:endParaRPr>
          </a:p>
          <a:p>
            <a:pPr marL="566880" lvl="1" indent="-213394">
              <a:spcBef>
                <a:spcPts val="440"/>
              </a:spcBef>
              <a:buClr>
                <a:srgbClr val="FF0000"/>
              </a:buClr>
              <a:buSzPct val="54761"/>
              <a:buFont typeface="Times New Roman"/>
              <a:buChar char="■"/>
              <a:tabLst>
                <a:tab pos="566880" algn="l"/>
              </a:tabLst>
            </a:pPr>
            <a:r>
              <a:rPr lang="en-IN" sz="1796" spc="-21" dirty="0">
                <a:latin typeface="Tahoma"/>
                <a:cs typeface="Tahoma"/>
              </a:rPr>
              <a:t>etc</a:t>
            </a:r>
            <a:endParaRPr lang="en-IN" sz="1796" dirty="0">
              <a:latin typeface="Tahoma"/>
              <a:cs typeface="Tahoma"/>
            </a:endParaRPr>
          </a:p>
          <a:p>
            <a:pPr marL="267150" indent="-256291">
              <a:spcBef>
                <a:spcPts val="500"/>
              </a:spcBef>
              <a:buClr>
                <a:srgbClr val="3333CC"/>
              </a:buClr>
              <a:buSzPct val="59183"/>
              <a:buFont typeface="Times New Roman"/>
              <a:buChar char="■"/>
              <a:tabLst>
                <a:tab pos="267150" algn="l"/>
              </a:tabLst>
            </a:pPr>
            <a:r>
              <a:rPr lang="en-IN" sz="2095" dirty="0">
                <a:latin typeface="Tahoma"/>
                <a:cs typeface="Tahoma"/>
              </a:rPr>
              <a:t>Other</a:t>
            </a:r>
            <a:r>
              <a:rPr lang="en-IN" sz="2095" spc="-30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data</a:t>
            </a:r>
            <a:r>
              <a:rPr lang="en-IN" sz="2095" spc="-38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problems</a:t>
            </a:r>
            <a:r>
              <a:rPr lang="en-IN" sz="2095" spc="-17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which</a:t>
            </a:r>
            <a:r>
              <a:rPr lang="en-IN" sz="2095" spc="-64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require</a:t>
            </a:r>
            <a:r>
              <a:rPr lang="en-IN" sz="2095" spc="-38" dirty="0">
                <a:latin typeface="Tahoma"/>
                <a:cs typeface="Tahoma"/>
              </a:rPr>
              <a:t> </a:t>
            </a:r>
            <a:r>
              <a:rPr lang="en-IN" sz="2095" dirty="0">
                <a:latin typeface="Tahoma"/>
                <a:cs typeface="Tahoma"/>
              </a:rPr>
              <a:t>data</a:t>
            </a:r>
            <a:r>
              <a:rPr lang="en-IN" sz="2095" spc="-38" dirty="0">
                <a:latin typeface="Tahoma"/>
                <a:cs typeface="Tahoma"/>
              </a:rPr>
              <a:t> </a:t>
            </a:r>
            <a:r>
              <a:rPr lang="en-IN" sz="2095" spc="-9" dirty="0">
                <a:latin typeface="Tahoma"/>
                <a:cs typeface="Tahoma"/>
              </a:rPr>
              <a:t>cleaning</a:t>
            </a:r>
            <a:endParaRPr lang="en-IN" sz="2095" dirty="0">
              <a:latin typeface="Tahoma"/>
              <a:cs typeface="Tahoma"/>
            </a:endParaRPr>
          </a:p>
          <a:p>
            <a:pPr marL="566880" lvl="1" indent="-213394">
              <a:spcBef>
                <a:spcPts val="445"/>
              </a:spcBef>
              <a:buClr>
                <a:srgbClr val="FF0000"/>
              </a:buClr>
              <a:buSzPct val="54761"/>
              <a:buFont typeface="Times New Roman"/>
              <a:buChar char="■"/>
              <a:tabLst>
                <a:tab pos="566880" algn="l"/>
              </a:tabLst>
            </a:pPr>
            <a:r>
              <a:rPr lang="en-IN" sz="1796" dirty="0">
                <a:latin typeface="Tahoma"/>
                <a:cs typeface="Tahoma"/>
              </a:rPr>
              <a:t>duplicate</a:t>
            </a:r>
            <a:r>
              <a:rPr lang="en-IN" sz="1796" spc="-38" dirty="0">
                <a:latin typeface="Tahoma"/>
                <a:cs typeface="Tahoma"/>
              </a:rPr>
              <a:t> </a:t>
            </a:r>
            <a:r>
              <a:rPr lang="en-IN" sz="1796" dirty="0">
                <a:latin typeface="Tahoma"/>
                <a:cs typeface="Tahoma"/>
              </a:rPr>
              <a:t>records,</a:t>
            </a:r>
            <a:r>
              <a:rPr lang="en-IN" sz="1796" spc="-26" dirty="0">
                <a:latin typeface="Tahoma"/>
                <a:cs typeface="Tahoma"/>
              </a:rPr>
              <a:t> </a:t>
            </a:r>
            <a:r>
              <a:rPr lang="en-IN" sz="1796" dirty="0">
                <a:latin typeface="Tahoma"/>
                <a:cs typeface="Tahoma"/>
              </a:rPr>
              <a:t>incomplete</a:t>
            </a:r>
            <a:r>
              <a:rPr lang="en-IN" sz="1796" spc="-34" dirty="0">
                <a:latin typeface="Tahoma"/>
                <a:cs typeface="Tahoma"/>
              </a:rPr>
              <a:t> </a:t>
            </a:r>
            <a:r>
              <a:rPr lang="en-IN" sz="1796" dirty="0">
                <a:latin typeface="Tahoma"/>
                <a:cs typeface="Tahoma"/>
              </a:rPr>
              <a:t>data,</a:t>
            </a:r>
            <a:r>
              <a:rPr lang="en-IN" sz="1796" spc="-47" dirty="0">
                <a:latin typeface="Tahoma"/>
                <a:cs typeface="Tahoma"/>
              </a:rPr>
              <a:t> </a:t>
            </a:r>
            <a:r>
              <a:rPr lang="en-IN" sz="1796" dirty="0">
                <a:latin typeface="Tahoma"/>
                <a:cs typeface="Tahoma"/>
              </a:rPr>
              <a:t>inconsistent</a:t>
            </a:r>
            <a:r>
              <a:rPr lang="en-IN" sz="1796" spc="-30" dirty="0">
                <a:latin typeface="Tahoma"/>
                <a:cs typeface="Tahoma"/>
              </a:rPr>
              <a:t> </a:t>
            </a:r>
            <a:r>
              <a:rPr lang="en-IN" sz="1796" spc="-17" dirty="0">
                <a:latin typeface="Tahoma"/>
                <a:cs typeface="Tahoma"/>
              </a:rPr>
              <a:t>data</a:t>
            </a:r>
            <a:endParaRPr lang="en-IN" sz="1796" dirty="0">
              <a:latin typeface="Tahoma"/>
              <a:cs typeface="Tahoma"/>
            </a:endParaRPr>
          </a:p>
          <a:p>
            <a:endParaRPr lang="en-IN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8624" y="164427"/>
            <a:ext cx="8407032" cy="832471"/>
          </a:xfrm>
          <a:prstGeom prst="rect">
            <a:avLst/>
          </a:prstGeom>
        </p:spPr>
        <p:txBody>
          <a:bodyPr vert="horz" wrap="square" lIns="0" tIns="275780" rIns="0" bIns="0" rtlCol="0" anchor="ctr">
            <a:spAutoFit/>
          </a:bodyPr>
          <a:lstStyle/>
          <a:p>
            <a:pPr marL="1781545">
              <a:lnSpc>
                <a:spcPct val="100000"/>
              </a:lnSpc>
              <a:spcBef>
                <a:spcPts val="98"/>
              </a:spcBef>
            </a:pPr>
            <a:r>
              <a:rPr lang="en-IN" sz="3600" spc="-30" dirty="0"/>
              <a:t>Noisy Data</a:t>
            </a:r>
            <a:endParaRPr sz="3600" spc="-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634" y="568971"/>
            <a:ext cx="7362701" cy="52008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463" y="990352"/>
            <a:ext cx="7793881" cy="49532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640" y="812662"/>
            <a:ext cx="7191096" cy="50852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072" y="733562"/>
            <a:ext cx="7763256" cy="52283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310053-5363-1023-7807-8C1F581EF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7150" indent="-256291">
              <a:spcBef>
                <a:spcPts val="86"/>
              </a:spcBef>
              <a:buClr>
                <a:srgbClr val="3333CC"/>
              </a:buClr>
              <a:buSzPct val="59523"/>
              <a:buFont typeface="Times New Roman"/>
              <a:buChar char="■"/>
              <a:tabLst>
                <a:tab pos="267150" algn="l"/>
              </a:tabLst>
            </a:pPr>
            <a:r>
              <a:rPr lang="en-US" sz="1796" dirty="0">
                <a:latin typeface="Tahoma"/>
                <a:cs typeface="Tahoma"/>
              </a:rPr>
              <a:t>Sorted</a:t>
            </a:r>
            <a:r>
              <a:rPr lang="en-US" sz="1796" spc="-13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data</a:t>
            </a:r>
            <a:r>
              <a:rPr lang="en-US" sz="1796" spc="-17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for</a:t>
            </a:r>
            <a:r>
              <a:rPr lang="en-US" sz="1796" spc="-30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price</a:t>
            </a:r>
            <a:r>
              <a:rPr lang="en-US" sz="1796" spc="-21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(in</a:t>
            </a:r>
            <a:r>
              <a:rPr lang="en-US" sz="1796" spc="-26" dirty="0">
                <a:latin typeface="Tahoma"/>
                <a:cs typeface="Tahoma"/>
              </a:rPr>
              <a:t> </a:t>
            </a:r>
            <a:r>
              <a:rPr lang="en-US" sz="1796" spc="-9" dirty="0">
                <a:latin typeface="Tahoma"/>
                <a:cs typeface="Tahoma"/>
              </a:rPr>
              <a:t>dollars):</a:t>
            </a:r>
            <a:endParaRPr lang="en-US" sz="1796" dirty="0">
              <a:latin typeface="Tahoma"/>
              <a:cs typeface="Tahoma"/>
            </a:endParaRPr>
          </a:p>
          <a:p>
            <a:pPr marL="81991">
              <a:spcBef>
                <a:spcPts val="9"/>
              </a:spcBef>
            </a:pPr>
            <a:r>
              <a:rPr lang="en-US" sz="1796" dirty="0">
                <a:solidFill>
                  <a:srgbClr val="333399"/>
                </a:solidFill>
                <a:latin typeface="Tahoma"/>
                <a:cs typeface="Tahoma"/>
              </a:rPr>
              <a:t>4,</a:t>
            </a:r>
            <a:r>
              <a:rPr lang="en-US" sz="1796" spc="-38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333399"/>
                </a:solidFill>
                <a:latin typeface="Tahoma"/>
                <a:cs typeface="Tahoma"/>
              </a:rPr>
              <a:t>8,</a:t>
            </a:r>
            <a:r>
              <a:rPr lang="en-US" sz="1796" spc="-34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333399"/>
                </a:solidFill>
                <a:latin typeface="Tahoma"/>
                <a:cs typeface="Tahoma"/>
              </a:rPr>
              <a:t>9,</a:t>
            </a:r>
            <a:r>
              <a:rPr lang="en-US" sz="1796" spc="-13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333399"/>
                </a:solidFill>
                <a:latin typeface="Tahoma"/>
                <a:cs typeface="Tahoma"/>
              </a:rPr>
              <a:t>15</a:t>
            </a:r>
            <a:r>
              <a:rPr lang="en-US" sz="1796" dirty="0">
                <a:latin typeface="Tahoma"/>
                <a:cs typeface="Tahoma"/>
              </a:rPr>
              <a:t>,</a:t>
            </a:r>
            <a:r>
              <a:rPr lang="en-US" sz="1796" spc="-21" dirty="0"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21,</a:t>
            </a:r>
            <a:r>
              <a:rPr lang="en-US" sz="1796" spc="-3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21,</a:t>
            </a:r>
            <a:r>
              <a:rPr lang="en-US" sz="1796" spc="-3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24,</a:t>
            </a:r>
            <a:r>
              <a:rPr lang="en-US" sz="1796" spc="-3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25</a:t>
            </a:r>
            <a:r>
              <a:rPr lang="en-US" sz="1796" dirty="0">
                <a:latin typeface="Tahoma"/>
                <a:cs typeface="Tahoma"/>
              </a:rPr>
              <a:t>,</a:t>
            </a:r>
            <a:r>
              <a:rPr lang="en-US" sz="1796" spc="-17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26,</a:t>
            </a:r>
            <a:r>
              <a:rPr lang="en-US" sz="1796" spc="-13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28,</a:t>
            </a:r>
            <a:r>
              <a:rPr lang="en-US" sz="1796" spc="-13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29,</a:t>
            </a:r>
            <a:r>
              <a:rPr lang="en-US" sz="1796" spc="-34" dirty="0">
                <a:latin typeface="Tahoma"/>
                <a:cs typeface="Tahoma"/>
              </a:rPr>
              <a:t> </a:t>
            </a:r>
            <a:r>
              <a:rPr lang="en-US" sz="1796" spc="-21" dirty="0">
                <a:latin typeface="Tahoma"/>
                <a:cs typeface="Tahoma"/>
              </a:rPr>
              <a:t>34</a:t>
            </a:r>
            <a:endParaRPr lang="en-US" sz="1796" dirty="0">
              <a:latin typeface="Tahoma"/>
              <a:cs typeface="Tahoma"/>
            </a:endParaRPr>
          </a:p>
          <a:p>
            <a:pPr marL="267150" indent="-256291">
              <a:buClr>
                <a:srgbClr val="3333CC"/>
              </a:buClr>
              <a:buSzPct val="59523"/>
              <a:buFont typeface="Times New Roman"/>
              <a:buChar char="■"/>
              <a:tabLst>
                <a:tab pos="267150" algn="l"/>
              </a:tabLst>
            </a:pPr>
            <a:r>
              <a:rPr lang="en-US" sz="1796" dirty="0">
                <a:latin typeface="Tahoma"/>
                <a:cs typeface="Tahoma"/>
              </a:rPr>
              <a:t>Partition</a:t>
            </a:r>
            <a:r>
              <a:rPr lang="en-US" sz="1796" spc="-21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into</a:t>
            </a:r>
            <a:r>
              <a:rPr lang="en-US" sz="1796" spc="-26" dirty="0">
                <a:latin typeface="Tahoma"/>
                <a:cs typeface="Tahoma"/>
              </a:rPr>
              <a:t> </a:t>
            </a:r>
            <a:r>
              <a:rPr lang="en-US" sz="1796" spc="-9" dirty="0">
                <a:latin typeface="Tahoma"/>
                <a:cs typeface="Tahoma"/>
              </a:rPr>
              <a:t>(</a:t>
            </a:r>
            <a:r>
              <a:rPr lang="en-US" sz="1796" spc="-9" dirty="0" err="1">
                <a:latin typeface="Tahoma"/>
                <a:cs typeface="Tahoma"/>
              </a:rPr>
              <a:t>equi</a:t>
            </a:r>
            <a:r>
              <a:rPr lang="en-US" sz="1796" spc="-9" dirty="0">
                <a:latin typeface="Tahoma"/>
                <a:cs typeface="Tahoma"/>
              </a:rPr>
              <a:t>-</a:t>
            </a:r>
            <a:r>
              <a:rPr lang="en-US" sz="1796" dirty="0">
                <a:latin typeface="Tahoma"/>
                <a:cs typeface="Tahoma"/>
              </a:rPr>
              <a:t>depth)</a:t>
            </a:r>
            <a:r>
              <a:rPr lang="en-US" sz="1796" spc="-30" dirty="0">
                <a:latin typeface="Tahoma"/>
                <a:cs typeface="Tahoma"/>
              </a:rPr>
              <a:t> </a:t>
            </a:r>
            <a:r>
              <a:rPr lang="en-US" sz="1796" spc="-9" dirty="0">
                <a:latin typeface="Tahoma"/>
                <a:cs typeface="Tahoma"/>
              </a:rPr>
              <a:t>bins:</a:t>
            </a:r>
            <a:endParaRPr lang="en-US" sz="1796" dirty="0">
              <a:latin typeface="Tahoma"/>
              <a:cs typeface="Tahoma"/>
            </a:endParaRPr>
          </a:p>
          <a:p>
            <a:pPr marL="566880" lvl="1" indent="-213394">
              <a:spcBef>
                <a:spcPts val="30"/>
              </a:spcBef>
              <a:buClr>
                <a:srgbClr val="FF0000"/>
              </a:buClr>
              <a:buSzPct val="54838"/>
              <a:buFont typeface="Times New Roman"/>
              <a:buChar char="■"/>
              <a:tabLst>
                <a:tab pos="566880" algn="l"/>
              </a:tabLst>
            </a:pPr>
            <a:r>
              <a:rPr lang="en-US" sz="1325" dirty="0">
                <a:latin typeface="Tahoma"/>
                <a:cs typeface="Tahoma"/>
              </a:rPr>
              <a:t>Bin</a:t>
            </a:r>
            <a:r>
              <a:rPr lang="en-US" sz="1325" spc="4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1: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4,</a:t>
            </a:r>
            <a:r>
              <a:rPr lang="en-US" sz="1325" spc="26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8,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9,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spc="-21" dirty="0">
                <a:latin typeface="Tahoma"/>
                <a:cs typeface="Tahoma"/>
              </a:rPr>
              <a:t>15</a:t>
            </a:r>
            <a:endParaRPr lang="en-US" sz="1325" dirty="0">
              <a:latin typeface="Tahoma"/>
              <a:cs typeface="Tahoma"/>
            </a:endParaRPr>
          </a:p>
          <a:p>
            <a:pPr marL="566880" lvl="1" indent="-213394">
              <a:spcBef>
                <a:spcPts val="30"/>
              </a:spcBef>
              <a:buClr>
                <a:srgbClr val="FF0000"/>
              </a:buClr>
              <a:buSzPct val="54838"/>
              <a:buFont typeface="Times New Roman"/>
              <a:buChar char="■"/>
              <a:tabLst>
                <a:tab pos="566880" algn="l"/>
              </a:tabLst>
            </a:pPr>
            <a:r>
              <a:rPr lang="en-US" sz="1325" dirty="0">
                <a:latin typeface="Tahoma"/>
                <a:cs typeface="Tahoma"/>
              </a:rPr>
              <a:t>Bin</a:t>
            </a:r>
            <a:r>
              <a:rPr lang="en-US" sz="1325" spc="4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2:</a:t>
            </a:r>
            <a:r>
              <a:rPr lang="en-US" sz="1325" spc="13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21,</a:t>
            </a:r>
            <a:r>
              <a:rPr lang="en-US" sz="1325" spc="38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21,</a:t>
            </a:r>
            <a:r>
              <a:rPr lang="en-US" sz="1325" spc="13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24,</a:t>
            </a:r>
            <a:r>
              <a:rPr lang="en-US" sz="1325" spc="43" dirty="0">
                <a:latin typeface="Tahoma"/>
                <a:cs typeface="Tahoma"/>
              </a:rPr>
              <a:t> </a:t>
            </a:r>
            <a:r>
              <a:rPr lang="en-US" sz="1325" spc="-21" dirty="0">
                <a:latin typeface="Tahoma"/>
                <a:cs typeface="Tahoma"/>
              </a:rPr>
              <a:t>25</a:t>
            </a:r>
            <a:endParaRPr lang="en-US" sz="1325" dirty="0">
              <a:latin typeface="Tahoma"/>
              <a:cs typeface="Tahoma"/>
            </a:endParaRPr>
          </a:p>
          <a:p>
            <a:pPr marL="566880" lvl="1" indent="-213394">
              <a:spcBef>
                <a:spcPts val="21"/>
              </a:spcBef>
              <a:buClr>
                <a:srgbClr val="FF0000"/>
              </a:buClr>
              <a:buSzPct val="54838"/>
              <a:buFont typeface="Times New Roman"/>
              <a:buChar char="■"/>
              <a:tabLst>
                <a:tab pos="566880" algn="l"/>
              </a:tabLst>
            </a:pPr>
            <a:r>
              <a:rPr lang="en-US" sz="1325" dirty="0">
                <a:latin typeface="Tahoma"/>
                <a:cs typeface="Tahoma"/>
              </a:rPr>
              <a:t>Bin</a:t>
            </a:r>
            <a:r>
              <a:rPr lang="en-US" sz="1325" spc="4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3: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26,</a:t>
            </a:r>
            <a:r>
              <a:rPr lang="en-US" sz="1325" spc="4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28,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29,</a:t>
            </a:r>
            <a:r>
              <a:rPr lang="en-US" sz="1325" spc="30" dirty="0">
                <a:latin typeface="Tahoma"/>
                <a:cs typeface="Tahoma"/>
              </a:rPr>
              <a:t> </a:t>
            </a:r>
            <a:r>
              <a:rPr lang="en-US" sz="1325" spc="-21" dirty="0">
                <a:latin typeface="Tahoma"/>
                <a:cs typeface="Tahoma"/>
              </a:rPr>
              <a:t>34</a:t>
            </a:r>
            <a:endParaRPr lang="en-US" sz="1325" dirty="0">
              <a:latin typeface="Tahoma"/>
              <a:cs typeface="Tahoma"/>
            </a:endParaRPr>
          </a:p>
          <a:p>
            <a:pPr marL="267150" indent="-256291">
              <a:spcBef>
                <a:spcPts val="13"/>
              </a:spcBef>
              <a:buClr>
                <a:srgbClr val="3333CC"/>
              </a:buClr>
              <a:buSzPct val="59523"/>
              <a:buFont typeface="Times New Roman"/>
              <a:buChar char="■"/>
              <a:tabLst>
                <a:tab pos="267150" algn="l"/>
              </a:tabLst>
            </a:pPr>
            <a:r>
              <a:rPr lang="en-US" sz="1796" dirty="0">
                <a:latin typeface="Tahoma"/>
                <a:cs typeface="Tahoma"/>
              </a:rPr>
              <a:t>Smoothing</a:t>
            </a:r>
            <a:r>
              <a:rPr lang="en-US" sz="1796" spc="-34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by</a:t>
            </a:r>
            <a:r>
              <a:rPr lang="en-US" sz="1796" spc="-26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bin</a:t>
            </a:r>
            <a:r>
              <a:rPr lang="en-US" sz="1796" spc="-26" dirty="0">
                <a:latin typeface="Tahoma"/>
                <a:cs typeface="Tahoma"/>
              </a:rPr>
              <a:t> </a:t>
            </a:r>
            <a:r>
              <a:rPr lang="en-US" sz="1796" spc="-9" dirty="0">
                <a:latin typeface="Tahoma"/>
                <a:cs typeface="Tahoma"/>
              </a:rPr>
              <a:t>means:</a:t>
            </a:r>
            <a:endParaRPr lang="en-US" sz="1796" dirty="0">
              <a:latin typeface="Tahoma"/>
              <a:cs typeface="Tahoma"/>
            </a:endParaRPr>
          </a:p>
          <a:p>
            <a:pPr marL="566880" lvl="1" indent="-213394">
              <a:spcBef>
                <a:spcPts val="26"/>
              </a:spcBef>
              <a:buClr>
                <a:srgbClr val="FF0000"/>
              </a:buClr>
              <a:buSzPct val="54838"/>
              <a:buFont typeface="Times New Roman"/>
              <a:buChar char="■"/>
              <a:tabLst>
                <a:tab pos="566880" algn="l"/>
              </a:tabLst>
            </a:pPr>
            <a:r>
              <a:rPr lang="en-US" sz="1325" dirty="0">
                <a:latin typeface="Tahoma"/>
                <a:cs typeface="Tahoma"/>
              </a:rPr>
              <a:t>Bin</a:t>
            </a:r>
            <a:r>
              <a:rPr lang="en-US" sz="1325" spc="9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1: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9,</a:t>
            </a:r>
            <a:r>
              <a:rPr lang="en-US" sz="1325" spc="30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9,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9,</a:t>
            </a:r>
            <a:r>
              <a:rPr lang="en-US" sz="1325" spc="34" dirty="0">
                <a:latin typeface="Tahoma"/>
                <a:cs typeface="Tahoma"/>
              </a:rPr>
              <a:t> </a:t>
            </a:r>
            <a:r>
              <a:rPr lang="en-US" sz="1325" spc="-43" dirty="0">
                <a:latin typeface="Tahoma"/>
                <a:cs typeface="Tahoma"/>
              </a:rPr>
              <a:t>9</a:t>
            </a:r>
            <a:endParaRPr lang="en-US" sz="1325" dirty="0">
              <a:latin typeface="Tahoma"/>
              <a:cs typeface="Tahoma"/>
            </a:endParaRPr>
          </a:p>
          <a:p>
            <a:pPr marL="566880" lvl="1" indent="-213394">
              <a:spcBef>
                <a:spcPts val="21"/>
              </a:spcBef>
              <a:buClr>
                <a:srgbClr val="FF0000"/>
              </a:buClr>
              <a:buSzPct val="54838"/>
              <a:buFont typeface="Times New Roman"/>
              <a:buChar char="■"/>
              <a:tabLst>
                <a:tab pos="566880" algn="l"/>
              </a:tabLst>
            </a:pPr>
            <a:r>
              <a:rPr lang="en-US" sz="1325" dirty="0">
                <a:latin typeface="Tahoma"/>
                <a:cs typeface="Tahoma"/>
              </a:rPr>
              <a:t>Bin</a:t>
            </a:r>
            <a:r>
              <a:rPr lang="en-US" sz="1325" spc="4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2: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23,</a:t>
            </a:r>
            <a:r>
              <a:rPr lang="en-US" sz="1325" spc="4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23,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23,</a:t>
            </a:r>
            <a:r>
              <a:rPr lang="en-US" sz="1325" spc="30" dirty="0">
                <a:latin typeface="Tahoma"/>
                <a:cs typeface="Tahoma"/>
              </a:rPr>
              <a:t> </a:t>
            </a:r>
            <a:r>
              <a:rPr lang="en-US" sz="1325" spc="-21" dirty="0">
                <a:latin typeface="Tahoma"/>
                <a:cs typeface="Tahoma"/>
              </a:rPr>
              <a:t>23</a:t>
            </a:r>
            <a:endParaRPr lang="en-US" sz="1325" dirty="0">
              <a:latin typeface="Tahoma"/>
              <a:cs typeface="Tahoma"/>
            </a:endParaRPr>
          </a:p>
          <a:p>
            <a:pPr marL="566880" lvl="1" indent="-213394">
              <a:spcBef>
                <a:spcPts val="30"/>
              </a:spcBef>
              <a:buClr>
                <a:srgbClr val="FF0000"/>
              </a:buClr>
              <a:buSzPct val="54838"/>
              <a:buFont typeface="Times New Roman"/>
              <a:buChar char="■"/>
              <a:tabLst>
                <a:tab pos="566880" algn="l"/>
              </a:tabLst>
            </a:pPr>
            <a:r>
              <a:rPr lang="en-US" sz="1325" dirty="0">
                <a:latin typeface="Tahoma"/>
                <a:cs typeface="Tahoma"/>
              </a:rPr>
              <a:t>Bin</a:t>
            </a:r>
            <a:r>
              <a:rPr lang="en-US" sz="1325" spc="4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3: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29,</a:t>
            </a:r>
            <a:r>
              <a:rPr lang="en-US" sz="1325" spc="4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29,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29,</a:t>
            </a:r>
            <a:r>
              <a:rPr lang="en-US" sz="1325" spc="30" dirty="0">
                <a:latin typeface="Tahoma"/>
                <a:cs typeface="Tahoma"/>
              </a:rPr>
              <a:t> </a:t>
            </a:r>
            <a:r>
              <a:rPr lang="en-US" sz="1325" spc="-21" dirty="0">
                <a:latin typeface="Tahoma"/>
                <a:cs typeface="Tahoma"/>
              </a:rPr>
              <a:t>29</a:t>
            </a:r>
            <a:endParaRPr lang="en-US" sz="1325" dirty="0">
              <a:latin typeface="Tahoma"/>
              <a:cs typeface="Tahoma"/>
            </a:endParaRPr>
          </a:p>
          <a:p>
            <a:pPr marL="267150" indent="-256291">
              <a:spcBef>
                <a:spcPts val="13"/>
              </a:spcBef>
              <a:buClr>
                <a:srgbClr val="3333CC"/>
              </a:buClr>
              <a:buSzPct val="59523"/>
              <a:buFont typeface="Times New Roman"/>
              <a:buChar char="■"/>
              <a:tabLst>
                <a:tab pos="267150" algn="l"/>
              </a:tabLst>
            </a:pPr>
            <a:r>
              <a:rPr lang="en-US" sz="1796" dirty="0">
                <a:latin typeface="Tahoma"/>
                <a:cs typeface="Tahoma"/>
              </a:rPr>
              <a:t>Smoothing</a:t>
            </a:r>
            <a:r>
              <a:rPr lang="en-US" sz="1796" spc="-51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by</a:t>
            </a:r>
            <a:r>
              <a:rPr lang="en-US" sz="1796" spc="-38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bin</a:t>
            </a:r>
            <a:r>
              <a:rPr lang="en-US" sz="1796" spc="-43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boundaries:</a:t>
            </a:r>
            <a:r>
              <a:rPr lang="en-US" sz="1796" spc="-30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closest</a:t>
            </a:r>
            <a:r>
              <a:rPr lang="en-US" sz="1796" spc="-17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boundary</a:t>
            </a:r>
            <a:r>
              <a:rPr lang="en-US" sz="1796" spc="-43" dirty="0">
                <a:latin typeface="Tahoma"/>
                <a:cs typeface="Tahoma"/>
              </a:rPr>
              <a:t> </a:t>
            </a:r>
            <a:r>
              <a:rPr lang="en-US" sz="1796" spc="-9" dirty="0">
                <a:latin typeface="Tahoma"/>
                <a:cs typeface="Tahoma"/>
              </a:rPr>
              <a:t>value</a:t>
            </a:r>
            <a:endParaRPr lang="en-US" sz="1796" dirty="0">
              <a:latin typeface="Tahoma"/>
              <a:cs typeface="Tahoma"/>
            </a:endParaRPr>
          </a:p>
          <a:p>
            <a:pPr marL="566880" lvl="1" indent="-213394">
              <a:spcBef>
                <a:spcPts val="21"/>
              </a:spcBef>
              <a:buClr>
                <a:srgbClr val="FF0000"/>
              </a:buClr>
              <a:buSzPct val="54838"/>
              <a:buFont typeface="Times New Roman"/>
              <a:buChar char="■"/>
              <a:tabLst>
                <a:tab pos="566880" algn="l"/>
              </a:tabLst>
            </a:pPr>
            <a:r>
              <a:rPr lang="en-US" sz="1325" dirty="0">
                <a:latin typeface="Tahoma"/>
                <a:cs typeface="Tahoma"/>
              </a:rPr>
              <a:t>Bin 1:</a:t>
            </a:r>
            <a:r>
              <a:rPr lang="en-US" sz="1325" spc="9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4,</a:t>
            </a:r>
            <a:r>
              <a:rPr lang="en-US" sz="1325" spc="26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4,</a:t>
            </a:r>
            <a:r>
              <a:rPr lang="en-US" sz="1325" spc="9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4,</a:t>
            </a:r>
            <a:r>
              <a:rPr lang="en-US" sz="1325" spc="26" dirty="0">
                <a:latin typeface="Tahoma"/>
                <a:cs typeface="Tahoma"/>
              </a:rPr>
              <a:t> </a:t>
            </a:r>
            <a:r>
              <a:rPr lang="en-US" sz="1325" spc="-21" dirty="0">
                <a:latin typeface="Tahoma"/>
                <a:cs typeface="Tahoma"/>
              </a:rPr>
              <a:t>15</a:t>
            </a:r>
            <a:endParaRPr lang="en-US" sz="1325" dirty="0">
              <a:latin typeface="Tahoma"/>
              <a:cs typeface="Tahoma"/>
            </a:endParaRPr>
          </a:p>
          <a:p>
            <a:pPr marL="566880" lvl="1" indent="-213394">
              <a:spcBef>
                <a:spcPts val="30"/>
              </a:spcBef>
              <a:buClr>
                <a:srgbClr val="FF0000"/>
              </a:buClr>
              <a:buSzPct val="54838"/>
              <a:buFont typeface="Times New Roman"/>
              <a:buChar char="■"/>
              <a:tabLst>
                <a:tab pos="566880" algn="l"/>
              </a:tabLst>
            </a:pPr>
            <a:r>
              <a:rPr lang="en-US" sz="1325" dirty="0">
                <a:latin typeface="Tahoma"/>
                <a:cs typeface="Tahoma"/>
              </a:rPr>
              <a:t>Bin</a:t>
            </a:r>
            <a:r>
              <a:rPr lang="en-US" sz="1325" spc="4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2: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21,</a:t>
            </a:r>
            <a:r>
              <a:rPr lang="en-US" sz="1325" spc="4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21,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25,</a:t>
            </a:r>
            <a:r>
              <a:rPr lang="en-US" sz="1325" spc="30" dirty="0">
                <a:latin typeface="Tahoma"/>
                <a:cs typeface="Tahoma"/>
              </a:rPr>
              <a:t> </a:t>
            </a:r>
            <a:r>
              <a:rPr lang="en-US" sz="1325" spc="-21" dirty="0">
                <a:latin typeface="Tahoma"/>
                <a:cs typeface="Tahoma"/>
              </a:rPr>
              <a:t>25</a:t>
            </a:r>
            <a:endParaRPr lang="en-US" sz="1325" dirty="0">
              <a:latin typeface="Tahoma"/>
              <a:cs typeface="Tahoma"/>
            </a:endParaRPr>
          </a:p>
          <a:p>
            <a:pPr marL="566880" lvl="1" indent="-213394">
              <a:spcBef>
                <a:spcPts val="30"/>
              </a:spcBef>
              <a:buClr>
                <a:srgbClr val="FF0000"/>
              </a:buClr>
              <a:buSzPct val="54838"/>
              <a:buFont typeface="Times New Roman"/>
              <a:buChar char="■"/>
              <a:tabLst>
                <a:tab pos="566880" algn="l"/>
              </a:tabLst>
            </a:pPr>
            <a:r>
              <a:rPr lang="en-US" sz="1325" dirty="0">
                <a:latin typeface="Tahoma"/>
                <a:cs typeface="Tahoma"/>
              </a:rPr>
              <a:t>Bin</a:t>
            </a:r>
            <a:r>
              <a:rPr lang="en-US" sz="1325" spc="4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3: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26,</a:t>
            </a:r>
            <a:r>
              <a:rPr lang="en-US" sz="1325" spc="4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26,</a:t>
            </a:r>
            <a:r>
              <a:rPr lang="en-US" sz="1325" spc="17" dirty="0">
                <a:latin typeface="Tahoma"/>
                <a:cs typeface="Tahoma"/>
              </a:rPr>
              <a:t> </a:t>
            </a:r>
            <a:r>
              <a:rPr lang="en-US" sz="1325" dirty="0">
                <a:latin typeface="Tahoma"/>
                <a:cs typeface="Tahoma"/>
              </a:rPr>
              <a:t>26,</a:t>
            </a:r>
            <a:r>
              <a:rPr lang="en-US" sz="1325" spc="30" dirty="0">
                <a:latin typeface="Tahoma"/>
                <a:cs typeface="Tahoma"/>
              </a:rPr>
              <a:t> </a:t>
            </a:r>
            <a:r>
              <a:rPr lang="en-US" sz="1325" spc="-21" dirty="0">
                <a:latin typeface="Tahoma"/>
                <a:cs typeface="Tahoma"/>
              </a:rPr>
              <a:t>34</a:t>
            </a:r>
            <a:endParaRPr lang="en-US" sz="1325" dirty="0">
              <a:latin typeface="Tahoma"/>
              <a:cs typeface="Tahoma"/>
            </a:endParaRPr>
          </a:p>
          <a:p>
            <a:endParaRPr lang="en-IN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89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98"/>
              </a:spcBef>
            </a:pPr>
            <a:r>
              <a:rPr dirty="0">
                <a:solidFill>
                  <a:srgbClr val="333399"/>
                </a:solidFill>
                <a:latin typeface="Tahoma"/>
                <a:cs typeface="Tahoma"/>
              </a:rPr>
              <a:t>Binning</a:t>
            </a:r>
            <a:r>
              <a:rPr spc="-56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333399"/>
                </a:solidFill>
                <a:latin typeface="Tahoma"/>
                <a:cs typeface="Tahoma"/>
              </a:rPr>
              <a:t>Methods</a:t>
            </a:r>
            <a:r>
              <a:rPr spc="-21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333399"/>
                </a:solidFill>
                <a:latin typeface="Tahoma"/>
                <a:cs typeface="Tahoma"/>
              </a:rPr>
              <a:t>for</a:t>
            </a:r>
            <a:r>
              <a:rPr spc="-38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333399"/>
                </a:solidFill>
                <a:latin typeface="Tahoma"/>
                <a:cs typeface="Tahoma"/>
              </a:rPr>
              <a:t>Data</a:t>
            </a:r>
            <a:r>
              <a:rPr spc="-17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333399"/>
                </a:solidFill>
                <a:latin typeface="Tahoma"/>
                <a:cs typeface="Tahoma"/>
              </a:rPr>
              <a:t>Smoothing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4" y="806714"/>
            <a:ext cx="7808976" cy="50728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8608500-67A6-9D53-BFC5-55D1C6D9E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7150" indent="-256291">
              <a:spcBef>
                <a:spcPts val="1231"/>
              </a:spcBef>
              <a:buClr>
                <a:srgbClr val="3333CC"/>
              </a:buClr>
              <a:buSzPct val="59183"/>
              <a:buFont typeface="Times New Roman"/>
              <a:buChar char="■"/>
              <a:tabLst>
                <a:tab pos="267150" algn="l"/>
              </a:tabLst>
            </a:pPr>
            <a:r>
              <a:rPr lang="en-US" sz="2095" dirty="0">
                <a:latin typeface="Tahoma"/>
                <a:cs typeface="Tahoma"/>
              </a:rPr>
              <a:t>Data</a:t>
            </a:r>
            <a:r>
              <a:rPr lang="en-US" sz="2095" spc="-21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is</a:t>
            </a:r>
            <a:r>
              <a:rPr lang="en-US" sz="2095" spc="-21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not</a:t>
            </a:r>
            <a:r>
              <a:rPr lang="en-US" sz="2095" spc="-17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always</a:t>
            </a:r>
            <a:r>
              <a:rPr lang="en-US" sz="2095" spc="-21" dirty="0">
                <a:latin typeface="Tahoma"/>
                <a:cs typeface="Tahoma"/>
              </a:rPr>
              <a:t> </a:t>
            </a:r>
            <a:r>
              <a:rPr lang="en-US" sz="2095" spc="-9" dirty="0">
                <a:latin typeface="Tahoma"/>
                <a:cs typeface="Tahoma"/>
              </a:rPr>
              <a:t>available</a:t>
            </a:r>
            <a:endParaRPr lang="en-US" sz="2095" dirty="0">
              <a:latin typeface="Tahoma"/>
              <a:cs typeface="Tahoma"/>
            </a:endParaRPr>
          </a:p>
          <a:p>
            <a:pPr marL="566880" marR="556020" lvl="1" indent="-213937">
              <a:lnSpc>
                <a:spcPct val="120600"/>
              </a:lnSpc>
              <a:spcBef>
                <a:spcPts val="445"/>
              </a:spcBef>
              <a:buClr>
                <a:srgbClr val="FF0000"/>
              </a:buClr>
              <a:buSzPct val="54285"/>
              <a:buFont typeface="Times New Roman"/>
              <a:buChar char="■"/>
              <a:tabLst>
                <a:tab pos="566880" algn="l"/>
              </a:tabLst>
            </a:pPr>
            <a:r>
              <a:rPr lang="en-US" sz="1496" dirty="0">
                <a:latin typeface="Tahoma"/>
                <a:cs typeface="Tahoma"/>
              </a:rPr>
              <a:t>E.g.,</a:t>
            </a:r>
            <a:r>
              <a:rPr lang="en-US" sz="1496" spc="-64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many</a:t>
            </a:r>
            <a:r>
              <a:rPr lang="en-US" sz="1496" spc="-43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tuples</a:t>
            </a:r>
            <a:r>
              <a:rPr lang="en-US" sz="1496" spc="-43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have</a:t>
            </a:r>
            <a:r>
              <a:rPr lang="en-US" sz="1496" spc="-38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no</a:t>
            </a:r>
            <a:r>
              <a:rPr lang="en-US" sz="1496" spc="-17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recorded</a:t>
            </a:r>
            <a:r>
              <a:rPr lang="en-US" sz="1496" spc="-51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values</a:t>
            </a:r>
            <a:r>
              <a:rPr lang="en-US" sz="1496" spc="-38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for</a:t>
            </a:r>
            <a:r>
              <a:rPr lang="en-US" sz="1496" spc="-43" dirty="0">
                <a:latin typeface="Tahoma"/>
                <a:cs typeface="Tahoma"/>
              </a:rPr>
              <a:t> </a:t>
            </a:r>
            <a:r>
              <a:rPr lang="en-US" sz="1496" spc="-9" dirty="0">
                <a:latin typeface="Tahoma"/>
                <a:cs typeface="Tahoma"/>
              </a:rPr>
              <a:t>several </a:t>
            </a:r>
            <a:r>
              <a:rPr lang="en-US" sz="1496" dirty="0">
                <a:latin typeface="Tahoma"/>
                <a:cs typeface="Tahoma"/>
              </a:rPr>
              <a:t>attributes,</a:t>
            </a:r>
            <a:r>
              <a:rPr lang="en-US" sz="1496" spc="-34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such</a:t>
            </a:r>
            <a:r>
              <a:rPr lang="en-US" sz="1496" spc="-9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as</a:t>
            </a:r>
            <a:r>
              <a:rPr lang="en-US" sz="1496" spc="-34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customer</a:t>
            </a:r>
            <a:r>
              <a:rPr lang="en-US" sz="1496" spc="-26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income</a:t>
            </a:r>
            <a:r>
              <a:rPr lang="en-US" sz="1496" spc="-4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in</a:t>
            </a:r>
            <a:r>
              <a:rPr lang="en-US" sz="1496" spc="-26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sales</a:t>
            </a:r>
            <a:r>
              <a:rPr lang="en-US" sz="1496" spc="-21" dirty="0">
                <a:latin typeface="Tahoma"/>
                <a:cs typeface="Tahoma"/>
              </a:rPr>
              <a:t> </a:t>
            </a:r>
            <a:r>
              <a:rPr lang="en-US" sz="1496" spc="-17" dirty="0">
                <a:latin typeface="Tahoma"/>
                <a:cs typeface="Tahoma"/>
              </a:rPr>
              <a:t>data</a:t>
            </a:r>
            <a:endParaRPr lang="en-US" sz="1496" dirty="0">
              <a:latin typeface="Tahoma"/>
              <a:cs typeface="Tahoma"/>
            </a:endParaRPr>
          </a:p>
          <a:p>
            <a:pPr marL="267150" indent="-256291">
              <a:spcBef>
                <a:spcPts val="911"/>
              </a:spcBef>
              <a:buClr>
                <a:srgbClr val="3333CC"/>
              </a:buClr>
              <a:buSzPct val="59183"/>
              <a:buFont typeface="Times New Roman"/>
              <a:buChar char="■"/>
              <a:tabLst>
                <a:tab pos="267150" algn="l"/>
              </a:tabLst>
            </a:pPr>
            <a:r>
              <a:rPr lang="en-US" sz="2095" dirty="0">
                <a:latin typeface="Tahoma"/>
                <a:cs typeface="Tahoma"/>
              </a:rPr>
              <a:t>Missing</a:t>
            </a:r>
            <a:r>
              <a:rPr lang="en-US" sz="2095" spc="-13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data</a:t>
            </a:r>
            <a:r>
              <a:rPr lang="en-US" sz="2095" spc="-13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may</a:t>
            </a:r>
            <a:r>
              <a:rPr lang="en-US" sz="2095" spc="-38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be</a:t>
            </a:r>
            <a:r>
              <a:rPr lang="en-US" sz="2095" spc="-13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due</a:t>
            </a:r>
            <a:r>
              <a:rPr lang="en-US" sz="2095" spc="-13" dirty="0">
                <a:latin typeface="Tahoma"/>
                <a:cs typeface="Tahoma"/>
              </a:rPr>
              <a:t> </a:t>
            </a:r>
            <a:r>
              <a:rPr lang="en-US" sz="2095" spc="-21" dirty="0">
                <a:latin typeface="Tahoma"/>
                <a:cs typeface="Tahoma"/>
              </a:rPr>
              <a:t>to</a:t>
            </a:r>
            <a:endParaRPr lang="en-US" sz="2095" dirty="0">
              <a:latin typeface="Tahoma"/>
              <a:cs typeface="Tahoma"/>
            </a:endParaRPr>
          </a:p>
          <a:p>
            <a:pPr marL="566880" lvl="1" indent="-213394">
              <a:spcBef>
                <a:spcPts val="462"/>
              </a:spcBef>
              <a:buClr>
                <a:srgbClr val="FF0000"/>
              </a:buClr>
              <a:buSzPct val="54285"/>
              <a:buFont typeface="Times New Roman"/>
              <a:buChar char="■"/>
              <a:tabLst>
                <a:tab pos="566880" algn="l"/>
              </a:tabLst>
            </a:pPr>
            <a:r>
              <a:rPr lang="en-US" sz="1496" dirty="0">
                <a:latin typeface="Tahoma"/>
                <a:cs typeface="Tahoma"/>
              </a:rPr>
              <a:t>equipment</a:t>
            </a:r>
            <a:r>
              <a:rPr lang="en-US" sz="1496" spc="-43" dirty="0">
                <a:latin typeface="Tahoma"/>
                <a:cs typeface="Tahoma"/>
              </a:rPr>
              <a:t> </a:t>
            </a:r>
            <a:r>
              <a:rPr lang="en-US" sz="1496" spc="-9" dirty="0">
                <a:latin typeface="Tahoma"/>
                <a:cs typeface="Tahoma"/>
              </a:rPr>
              <a:t>malfunction</a:t>
            </a:r>
            <a:endParaRPr lang="en-US" sz="1496" dirty="0">
              <a:latin typeface="Tahoma"/>
              <a:cs typeface="Tahoma"/>
            </a:endParaRPr>
          </a:p>
          <a:p>
            <a:pPr marL="566880" lvl="1" indent="-213394">
              <a:spcBef>
                <a:spcPts val="359"/>
              </a:spcBef>
              <a:buClr>
                <a:srgbClr val="FF0000"/>
              </a:buClr>
              <a:buSzPct val="54285"/>
              <a:buFont typeface="Times New Roman"/>
              <a:buChar char="■"/>
              <a:tabLst>
                <a:tab pos="566880" algn="l"/>
              </a:tabLst>
            </a:pPr>
            <a:r>
              <a:rPr lang="en-US" sz="1496" dirty="0">
                <a:latin typeface="Tahoma"/>
                <a:cs typeface="Tahoma"/>
              </a:rPr>
              <a:t>inconsistent</a:t>
            </a:r>
            <a:r>
              <a:rPr lang="en-US" sz="1496" spc="4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with</a:t>
            </a:r>
            <a:r>
              <a:rPr lang="en-US" sz="1496" spc="4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other</a:t>
            </a:r>
            <a:r>
              <a:rPr lang="en-US" sz="1496" spc="-30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recorded</a:t>
            </a:r>
            <a:r>
              <a:rPr lang="en-US" sz="1496" spc="-30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data</a:t>
            </a:r>
            <a:r>
              <a:rPr lang="en-US" sz="1496" spc="-38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and</a:t>
            </a:r>
            <a:r>
              <a:rPr lang="en-US" sz="1496" spc="-21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thus</a:t>
            </a:r>
            <a:r>
              <a:rPr lang="en-US" sz="1496" spc="-21" dirty="0">
                <a:latin typeface="Tahoma"/>
                <a:cs typeface="Tahoma"/>
              </a:rPr>
              <a:t> </a:t>
            </a:r>
            <a:r>
              <a:rPr lang="en-US" sz="1496" spc="-9" dirty="0">
                <a:latin typeface="Tahoma"/>
                <a:cs typeface="Tahoma"/>
              </a:rPr>
              <a:t>deleted</a:t>
            </a:r>
            <a:endParaRPr lang="en-US" sz="1496" dirty="0">
              <a:latin typeface="Tahoma"/>
              <a:cs typeface="Tahoma"/>
            </a:endParaRPr>
          </a:p>
          <a:p>
            <a:pPr marL="566880" lvl="1" indent="-213394">
              <a:spcBef>
                <a:spcPts val="371"/>
              </a:spcBef>
              <a:buClr>
                <a:srgbClr val="FF0000"/>
              </a:buClr>
              <a:buSzPct val="54285"/>
              <a:buFont typeface="Times New Roman"/>
              <a:buChar char="■"/>
              <a:tabLst>
                <a:tab pos="566880" algn="l"/>
              </a:tabLst>
            </a:pPr>
            <a:r>
              <a:rPr lang="en-US" sz="1496" dirty="0">
                <a:latin typeface="Tahoma"/>
                <a:cs typeface="Tahoma"/>
              </a:rPr>
              <a:t>data</a:t>
            </a:r>
            <a:r>
              <a:rPr lang="en-US" sz="1496" spc="-30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not</a:t>
            </a:r>
            <a:r>
              <a:rPr lang="en-US" sz="1496" spc="-13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entered</a:t>
            </a:r>
            <a:r>
              <a:rPr lang="en-US" sz="1496" spc="-21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due</a:t>
            </a:r>
            <a:r>
              <a:rPr lang="en-US" sz="1496" spc="-17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to</a:t>
            </a:r>
            <a:r>
              <a:rPr lang="en-US" sz="1496" spc="9" dirty="0">
                <a:latin typeface="Tahoma"/>
                <a:cs typeface="Tahoma"/>
              </a:rPr>
              <a:t> </a:t>
            </a:r>
            <a:r>
              <a:rPr lang="en-US" sz="1496" spc="-9" dirty="0">
                <a:latin typeface="Tahoma"/>
                <a:cs typeface="Tahoma"/>
              </a:rPr>
              <a:t>misunderstanding</a:t>
            </a:r>
            <a:endParaRPr lang="en-US" sz="1496" dirty="0">
              <a:latin typeface="Tahoma"/>
              <a:cs typeface="Tahoma"/>
            </a:endParaRPr>
          </a:p>
          <a:p>
            <a:pPr marL="566880" marR="4344" lvl="1" indent="-213937">
              <a:lnSpc>
                <a:spcPct val="120000"/>
              </a:lnSpc>
              <a:buClr>
                <a:srgbClr val="FF0000"/>
              </a:buClr>
              <a:buSzPct val="54285"/>
              <a:buFont typeface="Times New Roman"/>
              <a:buChar char="■"/>
              <a:tabLst>
                <a:tab pos="566880" algn="l"/>
              </a:tabLst>
            </a:pPr>
            <a:r>
              <a:rPr lang="en-US" sz="1496" dirty="0">
                <a:latin typeface="Tahoma"/>
                <a:cs typeface="Tahoma"/>
              </a:rPr>
              <a:t>certain</a:t>
            </a:r>
            <a:r>
              <a:rPr lang="en-US" sz="1496" spc="-26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data</a:t>
            </a:r>
            <a:r>
              <a:rPr lang="en-US" sz="1496" spc="-17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may</a:t>
            </a:r>
            <a:r>
              <a:rPr lang="en-US" sz="1496" spc="-26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not</a:t>
            </a:r>
            <a:r>
              <a:rPr lang="en-US" sz="1496" spc="-17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be</a:t>
            </a:r>
            <a:r>
              <a:rPr lang="en-US" sz="1496" spc="-21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considered</a:t>
            </a:r>
            <a:r>
              <a:rPr lang="en-US" sz="1496" spc="-17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important</a:t>
            </a:r>
            <a:r>
              <a:rPr lang="en-US" sz="1496" spc="-17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at</a:t>
            </a:r>
            <a:r>
              <a:rPr lang="en-US" sz="1496" spc="-17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the</a:t>
            </a:r>
            <a:r>
              <a:rPr lang="en-US" sz="1496" spc="-4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time</a:t>
            </a:r>
            <a:r>
              <a:rPr lang="en-US" sz="1496" spc="-21" dirty="0">
                <a:latin typeface="Tahoma"/>
                <a:cs typeface="Tahoma"/>
              </a:rPr>
              <a:t> of </a:t>
            </a:r>
            <a:r>
              <a:rPr lang="en-US" sz="1496" spc="-9" dirty="0">
                <a:latin typeface="Tahoma"/>
                <a:cs typeface="Tahoma"/>
              </a:rPr>
              <a:t>entry</a:t>
            </a:r>
            <a:endParaRPr lang="en-US" sz="1496" dirty="0">
              <a:latin typeface="Tahoma"/>
              <a:cs typeface="Tahoma"/>
            </a:endParaRPr>
          </a:p>
          <a:p>
            <a:pPr marL="566880" lvl="1" indent="-213394">
              <a:spcBef>
                <a:spcPts val="368"/>
              </a:spcBef>
              <a:buClr>
                <a:srgbClr val="FF0000"/>
              </a:buClr>
              <a:buSzPct val="54285"/>
              <a:buFont typeface="Times New Roman"/>
              <a:buChar char="■"/>
              <a:tabLst>
                <a:tab pos="566880" algn="l"/>
              </a:tabLst>
            </a:pPr>
            <a:r>
              <a:rPr lang="en-US" sz="1496" dirty="0">
                <a:latin typeface="Tahoma"/>
                <a:cs typeface="Tahoma"/>
              </a:rPr>
              <a:t>not</a:t>
            </a:r>
            <a:r>
              <a:rPr lang="en-US" sz="1496" spc="-17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register</a:t>
            </a:r>
            <a:r>
              <a:rPr lang="en-US" sz="1496" spc="-21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history</a:t>
            </a:r>
            <a:r>
              <a:rPr lang="en-US" sz="1496" spc="4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or</a:t>
            </a:r>
            <a:r>
              <a:rPr lang="en-US" sz="1496" spc="-13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changes</a:t>
            </a:r>
            <a:r>
              <a:rPr lang="en-US" sz="1496" spc="-30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of</a:t>
            </a:r>
            <a:r>
              <a:rPr lang="en-US" sz="1496" spc="-9" dirty="0">
                <a:latin typeface="Tahoma"/>
                <a:cs typeface="Tahoma"/>
              </a:rPr>
              <a:t> </a:t>
            </a:r>
            <a:r>
              <a:rPr lang="en-US" sz="1496" dirty="0">
                <a:latin typeface="Tahoma"/>
                <a:cs typeface="Tahoma"/>
              </a:rPr>
              <a:t>the</a:t>
            </a:r>
            <a:r>
              <a:rPr lang="en-US" sz="1496" spc="-17" dirty="0">
                <a:latin typeface="Tahoma"/>
                <a:cs typeface="Tahoma"/>
              </a:rPr>
              <a:t> data</a:t>
            </a:r>
            <a:endParaRPr lang="en-US" sz="1496" dirty="0">
              <a:latin typeface="Tahoma"/>
              <a:cs typeface="Tahoma"/>
            </a:endParaRPr>
          </a:p>
          <a:p>
            <a:endParaRPr lang="en-IN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8624" y="189308"/>
            <a:ext cx="8407032" cy="782709"/>
          </a:xfrm>
          <a:prstGeom prst="rect">
            <a:avLst/>
          </a:prstGeom>
        </p:spPr>
        <p:txBody>
          <a:bodyPr vert="horz" wrap="square" lIns="0" tIns="287459" rIns="0" bIns="0" rtlCol="0" anchor="ctr">
            <a:spAutoFit/>
          </a:bodyPr>
          <a:lstStyle/>
          <a:p>
            <a:pPr marL="1438920">
              <a:lnSpc>
                <a:spcPct val="100000"/>
              </a:lnSpc>
              <a:spcBef>
                <a:spcPts val="98"/>
              </a:spcBef>
            </a:pPr>
            <a:r>
              <a:rPr dirty="0">
                <a:solidFill>
                  <a:srgbClr val="333399"/>
                </a:solidFill>
                <a:latin typeface="Tahoma"/>
                <a:cs typeface="Tahoma"/>
              </a:rPr>
              <a:t>Missing</a:t>
            </a:r>
            <a:r>
              <a:rPr spc="-43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17" dirty="0">
                <a:solidFill>
                  <a:srgbClr val="333399"/>
                </a:solidFill>
                <a:latin typeface="Tahoma"/>
                <a:cs typeface="Tahoma"/>
              </a:rPr>
              <a:t>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900AB-29EF-980D-E788-86336572C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1901" indent="-171041">
              <a:spcBef>
                <a:spcPts val="586"/>
              </a:spcBef>
              <a:buFont typeface="Arial"/>
              <a:buChar char="•"/>
              <a:tabLst>
                <a:tab pos="181901" algn="l"/>
              </a:tabLst>
            </a:pPr>
            <a:r>
              <a:rPr lang="en-US" sz="2400" spc="-133" dirty="0">
                <a:latin typeface="Tahoma"/>
                <a:cs typeface="Tahoma"/>
              </a:rPr>
              <a:t>Types</a:t>
            </a:r>
            <a:r>
              <a:rPr lang="en-US" sz="2400" spc="-171" dirty="0">
                <a:latin typeface="Tahoma"/>
                <a:cs typeface="Tahoma"/>
              </a:rPr>
              <a:t> </a:t>
            </a:r>
            <a:r>
              <a:rPr lang="en-US" sz="2400" spc="-34" dirty="0">
                <a:latin typeface="Tahoma"/>
                <a:cs typeface="Tahoma"/>
              </a:rPr>
              <a:t>of</a:t>
            </a:r>
            <a:r>
              <a:rPr lang="en-US" sz="2400" spc="-158" dirty="0">
                <a:latin typeface="Tahoma"/>
                <a:cs typeface="Tahoma"/>
              </a:rPr>
              <a:t> </a:t>
            </a:r>
            <a:r>
              <a:rPr lang="en-US" sz="2400" spc="-17" dirty="0">
                <a:latin typeface="Tahoma"/>
                <a:cs typeface="Tahoma"/>
              </a:rPr>
              <a:t>data</a:t>
            </a:r>
            <a:endParaRPr lang="en-US" sz="2400" dirty="0">
              <a:latin typeface="Tahoma"/>
              <a:cs typeface="Tahoma"/>
            </a:endParaRPr>
          </a:p>
          <a:p>
            <a:pPr marL="181901" indent="-171041">
              <a:spcBef>
                <a:spcPts val="500"/>
              </a:spcBef>
              <a:buFont typeface="Arial"/>
              <a:buChar char="•"/>
              <a:tabLst>
                <a:tab pos="181901" algn="l"/>
              </a:tabLst>
            </a:pPr>
            <a:r>
              <a:rPr lang="en-US" sz="2400" spc="-103" dirty="0">
                <a:latin typeface="Tahoma"/>
                <a:cs typeface="Tahoma"/>
              </a:rPr>
              <a:t>Data</a:t>
            </a:r>
            <a:r>
              <a:rPr lang="en-US" sz="2400" spc="-133" dirty="0">
                <a:latin typeface="Tahoma"/>
                <a:cs typeface="Tahoma"/>
              </a:rPr>
              <a:t> </a:t>
            </a:r>
            <a:r>
              <a:rPr lang="en-US" sz="2400" spc="-81" dirty="0">
                <a:latin typeface="Tahoma"/>
                <a:cs typeface="Tahoma"/>
              </a:rPr>
              <a:t>Preprocessing</a:t>
            </a:r>
            <a:r>
              <a:rPr lang="en-US" sz="2400" spc="-137" dirty="0">
                <a:latin typeface="Tahoma"/>
                <a:cs typeface="Tahoma"/>
              </a:rPr>
              <a:t> </a:t>
            </a:r>
            <a:r>
              <a:rPr lang="en-US" sz="2400" spc="-77" dirty="0">
                <a:latin typeface="Tahoma"/>
                <a:cs typeface="Tahoma"/>
              </a:rPr>
              <a:t>Techniques</a:t>
            </a:r>
            <a:endParaRPr lang="en-US" sz="2400" dirty="0">
              <a:latin typeface="Tahoma"/>
              <a:cs typeface="Tahoma"/>
            </a:endParaRPr>
          </a:p>
          <a:p>
            <a:pPr marL="181901" indent="-171041">
              <a:spcBef>
                <a:spcPts val="505"/>
              </a:spcBef>
              <a:buFont typeface="Arial"/>
              <a:buChar char="•"/>
              <a:tabLst>
                <a:tab pos="181901" algn="l"/>
              </a:tabLst>
            </a:pPr>
            <a:r>
              <a:rPr lang="en-US" sz="2400" spc="-51" dirty="0">
                <a:latin typeface="Tahoma"/>
                <a:cs typeface="Tahoma"/>
              </a:rPr>
              <a:t>Missing</a:t>
            </a:r>
            <a:r>
              <a:rPr lang="en-US" sz="2400" spc="-141" dirty="0">
                <a:latin typeface="Tahoma"/>
                <a:cs typeface="Tahoma"/>
              </a:rPr>
              <a:t> </a:t>
            </a:r>
            <a:r>
              <a:rPr lang="en-US" sz="2400" spc="-17" dirty="0">
                <a:latin typeface="Tahoma"/>
                <a:cs typeface="Tahoma"/>
              </a:rPr>
              <a:t>data</a:t>
            </a:r>
            <a:endParaRPr lang="en-US" sz="2400" dirty="0">
              <a:latin typeface="Tahoma"/>
              <a:cs typeface="Tahoma"/>
            </a:endParaRPr>
          </a:p>
          <a:p>
            <a:pPr marL="181901" indent="-171041">
              <a:spcBef>
                <a:spcPts val="505"/>
              </a:spcBef>
              <a:buFont typeface="Arial"/>
              <a:buChar char="•"/>
              <a:tabLst>
                <a:tab pos="181901" algn="l"/>
              </a:tabLst>
            </a:pPr>
            <a:r>
              <a:rPr lang="en-US" sz="2400" spc="-77" dirty="0">
                <a:latin typeface="Tahoma"/>
                <a:cs typeface="Tahoma"/>
              </a:rPr>
              <a:t>Noisy</a:t>
            </a:r>
            <a:r>
              <a:rPr lang="en-US" sz="2400" spc="-158" dirty="0">
                <a:latin typeface="Tahoma"/>
                <a:cs typeface="Tahoma"/>
              </a:rPr>
              <a:t> </a:t>
            </a:r>
            <a:r>
              <a:rPr lang="en-US" sz="2400" spc="-17" dirty="0">
                <a:latin typeface="Tahoma"/>
                <a:cs typeface="Tahoma"/>
              </a:rPr>
              <a:t>data</a:t>
            </a:r>
            <a:endParaRPr lang="en-US" sz="2400" dirty="0">
              <a:latin typeface="Tahoma"/>
              <a:cs typeface="Tahoma"/>
            </a:endParaRPr>
          </a:p>
          <a:p>
            <a:pPr marL="181901" indent="-171041">
              <a:spcBef>
                <a:spcPts val="500"/>
              </a:spcBef>
              <a:buFont typeface="Arial"/>
              <a:buChar char="•"/>
              <a:tabLst>
                <a:tab pos="181901" algn="l"/>
              </a:tabLst>
            </a:pPr>
            <a:r>
              <a:rPr lang="en-US" sz="2400" spc="-9" dirty="0">
                <a:latin typeface="Tahoma"/>
                <a:cs typeface="Tahoma"/>
              </a:rPr>
              <a:t>Outliers</a:t>
            </a:r>
            <a:endParaRPr lang="en-US" sz="2400" dirty="0">
              <a:latin typeface="Tahoma"/>
              <a:cs typeface="Tahoma"/>
            </a:endParaRPr>
          </a:p>
          <a:p>
            <a:pPr marL="181901" indent="-171041">
              <a:spcBef>
                <a:spcPts val="505"/>
              </a:spcBef>
              <a:buFont typeface="Arial"/>
              <a:buChar char="•"/>
              <a:tabLst>
                <a:tab pos="181901" algn="l"/>
              </a:tabLst>
            </a:pPr>
            <a:r>
              <a:rPr lang="en-US" sz="2400" spc="-9" dirty="0">
                <a:latin typeface="Tahoma"/>
                <a:cs typeface="Tahoma"/>
              </a:rPr>
              <a:t>Duplicates</a:t>
            </a:r>
            <a:endParaRPr lang="en-US" sz="2400" dirty="0">
              <a:latin typeface="Tahoma"/>
              <a:cs typeface="Tahoma"/>
            </a:endParaRPr>
          </a:p>
          <a:p>
            <a:endParaRPr lang="en-IN" sz="24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4" y="297906"/>
            <a:ext cx="8407032" cy="565512"/>
          </a:xfrm>
          <a:prstGeom prst="rect">
            <a:avLst/>
          </a:prstGeom>
        </p:spPr>
        <p:txBody>
          <a:bodyPr vert="horz" wrap="square" lIns="0" tIns="11403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90"/>
              </a:spcBef>
            </a:pPr>
            <a:r>
              <a:rPr sz="3600" spc="-17" dirty="0"/>
              <a:t>Data</a:t>
            </a:r>
            <a:r>
              <a:rPr sz="3600" spc="-231" dirty="0"/>
              <a:t> </a:t>
            </a:r>
            <a:r>
              <a:rPr sz="3600" spc="-30" dirty="0"/>
              <a:t>Preprocessing</a:t>
            </a:r>
            <a:r>
              <a:rPr lang="en-US" sz="3600" spc="-30" dirty="0"/>
              <a:t>-Outline</a:t>
            </a:r>
            <a:endParaRPr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C8FC98-9D4E-C399-8FDB-DF5A226DB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4" y="1137256"/>
            <a:ext cx="8407032" cy="4468016"/>
          </a:xfrm>
        </p:spPr>
        <p:txBody>
          <a:bodyPr/>
          <a:lstStyle/>
          <a:p>
            <a:pPr marL="267150" indent="-256291">
              <a:spcBef>
                <a:spcPts val="586"/>
              </a:spcBef>
              <a:buClr>
                <a:srgbClr val="3333CC"/>
              </a:buClr>
              <a:buSzPct val="59183"/>
              <a:buFont typeface="Times New Roman"/>
              <a:buChar char="■"/>
              <a:tabLst>
                <a:tab pos="267150" algn="l"/>
              </a:tabLst>
            </a:pPr>
            <a:r>
              <a:rPr lang="en-US" sz="2095" dirty="0">
                <a:latin typeface="Tahoma"/>
                <a:cs typeface="Tahoma"/>
              </a:rPr>
              <a:t>Ignore</a:t>
            </a:r>
            <a:r>
              <a:rPr lang="en-US" sz="2095" spc="-34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the</a:t>
            </a:r>
            <a:r>
              <a:rPr lang="en-US" sz="2095" spc="-30" dirty="0">
                <a:latin typeface="Tahoma"/>
                <a:cs typeface="Tahoma"/>
              </a:rPr>
              <a:t> </a:t>
            </a:r>
            <a:r>
              <a:rPr lang="en-US" sz="2095" spc="-9" dirty="0">
                <a:latin typeface="Tahoma"/>
                <a:cs typeface="Tahoma"/>
              </a:rPr>
              <a:t>tuple</a:t>
            </a:r>
            <a:endParaRPr lang="en-US" sz="2095" dirty="0">
              <a:latin typeface="Tahoma"/>
              <a:cs typeface="Tahoma"/>
            </a:endParaRPr>
          </a:p>
          <a:p>
            <a:pPr marL="267150" indent="-256291">
              <a:spcBef>
                <a:spcPts val="500"/>
              </a:spcBef>
              <a:buClr>
                <a:srgbClr val="3333CC"/>
              </a:buClr>
              <a:buSzPct val="59183"/>
              <a:buFont typeface="Times New Roman"/>
              <a:buChar char="■"/>
              <a:tabLst>
                <a:tab pos="267150" algn="l"/>
              </a:tabLst>
            </a:pPr>
            <a:r>
              <a:rPr lang="en-US" sz="2095" dirty="0">
                <a:latin typeface="Tahoma"/>
                <a:cs typeface="Tahoma"/>
              </a:rPr>
              <a:t>Fill</a:t>
            </a:r>
            <a:r>
              <a:rPr lang="en-US" sz="2095" spc="-38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in</a:t>
            </a:r>
            <a:r>
              <a:rPr lang="en-US" sz="2095" spc="-34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missing</a:t>
            </a:r>
            <a:r>
              <a:rPr lang="en-US" sz="2095" spc="-21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values</a:t>
            </a:r>
            <a:r>
              <a:rPr lang="en-US" sz="2095" spc="-30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manually:</a:t>
            </a:r>
            <a:r>
              <a:rPr lang="en-US" sz="2095" spc="-43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tedious</a:t>
            </a:r>
            <a:r>
              <a:rPr lang="en-US" sz="1796" spc="-13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+</a:t>
            </a:r>
            <a:r>
              <a:rPr lang="en-US" sz="1796" spc="-17" dirty="0">
                <a:latin typeface="Tahoma"/>
                <a:cs typeface="Tahoma"/>
              </a:rPr>
              <a:t> </a:t>
            </a:r>
            <a:r>
              <a:rPr lang="en-US" sz="1796" spc="-9" dirty="0">
                <a:latin typeface="Tahoma"/>
                <a:cs typeface="Tahoma"/>
              </a:rPr>
              <a:t>infeasible?</a:t>
            </a:r>
            <a:endParaRPr lang="en-US" sz="1796" dirty="0">
              <a:latin typeface="Tahoma"/>
              <a:cs typeface="Tahoma"/>
            </a:endParaRPr>
          </a:p>
          <a:p>
            <a:pPr marL="267150" indent="-256291">
              <a:spcBef>
                <a:spcPts val="513"/>
              </a:spcBef>
              <a:buClr>
                <a:srgbClr val="3333CC"/>
              </a:buClr>
              <a:buSzPct val="59183"/>
              <a:buFont typeface="Times New Roman"/>
              <a:buChar char="■"/>
              <a:tabLst>
                <a:tab pos="267150" algn="l"/>
              </a:tabLst>
            </a:pPr>
            <a:r>
              <a:rPr lang="en-US" sz="2095" dirty="0">
                <a:latin typeface="Tahoma"/>
                <a:cs typeface="Tahoma"/>
              </a:rPr>
              <a:t>Fill</a:t>
            </a:r>
            <a:r>
              <a:rPr lang="en-US" sz="2095" spc="-34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in</a:t>
            </a:r>
            <a:r>
              <a:rPr lang="en-US" sz="2095" spc="-34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it</a:t>
            </a:r>
            <a:r>
              <a:rPr lang="en-US" sz="2095" spc="-9" dirty="0">
                <a:latin typeface="Tahoma"/>
                <a:cs typeface="Tahoma"/>
              </a:rPr>
              <a:t> </a:t>
            </a:r>
            <a:r>
              <a:rPr lang="en-US" sz="2095" dirty="0">
                <a:latin typeface="Tahoma"/>
                <a:cs typeface="Tahoma"/>
              </a:rPr>
              <a:t>automatically</a:t>
            </a:r>
            <a:r>
              <a:rPr lang="en-US" sz="2095" spc="-51" dirty="0">
                <a:latin typeface="Tahoma"/>
                <a:cs typeface="Tahoma"/>
              </a:rPr>
              <a:t> </a:t>
            </a:r>
            <a:r>
              <a:rPr lang="en-US" sz="2095" spc="-17" dirty="0">
                <a:latin typeface="Tahoma"/>
                <a:cs typeface="Tahoma"/>
              </a:rPr>
              <a:t>with</a:t>
            </a:r>
            <a:endParaRPr lang="en-US" sz="2095" dirty="0">
              <a:latin typeface="Tahoma"/>
              <a:cs typeface="Tahoma"/>
            </a:endParaRPr>
          </a:p>
          <a:p>
            <a:pPr marL="566880" lvl="1" indent="-213394">
              <a:spcBef>
                <a:spcPts val="487"/>
              </a:spcBef>
              <a:buClr>
                <a:srgbClr val="FF0000"/>
              </a:buClr>
              <a:buSzPct val="54761"/>
              <a:buFont typeface="Times New Roman"/>
              <a:buChar char="■"/>
              <a:tabLst>
                <a:tab pos="566880" algn="l"/>
              </a:tabLst>
            </a:pPr>
            <a:r>
              <a:rPr lang="en-US" sz="1796" dirty="0">
                <a:latin typeface="Tahoma"/>
                <a:cs typeface="Tahoma"/>
              </a:rPr>
              <a:t>a</a:t>
            </a:r>
            <a:r>
              <a:rPr lang="en-US" sz="1796" spc="-30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global</a:t>
            </a:r>
            <a:r>
              <a:rPr lang="en-US" sz="1796" spc="-30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constant:</a:t>
            </a:r>
            <a:r>
              <a:rPr lang="en-US" sz="1796" spc="-26" dirty="0">
                <a:latin typeface="Tahoma"/>
                <a:cs typeface="Tahoma"/>
              </a:rPr>
              <a:t> </a:t>
            </a:r>
            <a:r>
              <a:rPr lang="en-US" sz="1796" spc="-9" dirty="0">
                <a:latin typeface="Tahoma"/>
                <a:cs typeface="Tahoma"/>
              </a:rPr>
              <a:t>e.g.,</a:t>
            </a:r>
            <a:r>
              <a:rPr lang="en-US" sz="1796" spc="-43" dirty="0">
                <a:latin typeface="Tahoma"/>
                <a:cs typeface="Tahoma"/>
              </a:rPr>
              <a:t> </a:t>
            </a:r>
            <a:r>
              <a:rPr lang="en-US" sz="1796" spc="-17" dirty="0">
                <a:latin typeface="Tahoma"/>
                <a:cs typeface="Tahoma"/>
              </a:rPr>
              <a:t>“unknown”,</a:t>
            </a:r>
            <a:r>
              <a:rPr lang="en-US" sz="1796" spc="-21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a</a:t>
            </a:r>
            <a:r>
              <a:rPr lang="en-US" sz="1796" spc="-26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new</a:t>
            </a:r>
            <a:r>
              <a:rPr lang="en-US" sz="1796" spc="-38" dirty="0">
                <a:latin typeface="Tahoma"/>
                <a:cs typeface="Tahoma"/>
              </a:rPr>
              <a:t> </a:t>
            </a:r>
            <a:r>
              <a:rPr lang="en-US" sz="1796" spc="-9" dirty="0">
                <a:latin typeface="Tahoma"/>
                <a:cs typeface="Tahoma"/>
              </a:rPr>
              <a:t>class?!</a:t>
            </a:r>
            <a:endParaRPr lang="en-US" sz="1796" dirty="0">
              <a:latin typeface="Tahoma"/>
              <a:cs typeface="Tahoma"/>
            </a:endParaRPr>
          </a:p>
          <a:p>
            <a:pPr marL="566880" lvl="1" indent="-213394">
              <a:spcBef>
                <a:spcPts val="440"/>
              </a:spcBef>
              <a:buClr>
                <a:srgbClr val="FF0000"/>
              </a:buClr>
              <a:buSzPct val="54761"/>
              <a:buFont typeface="Times New Roman"/>
              <a:buChar char="■"/>
              <a:tabLst>
                <a:tab pos="566880" algn="l"/>
              </a:tabLst>
            </a:pPr>
            <a:r>
              <a:rPr lang="en-US" sz="1796" dirty="0">
                <a:latin typeface="Tahoma"/>
                <a:cs typeface="Tahoma"/>
              </a:rPr>
              <a:t>the</a:t>
            </a:r>
            <a:r>
              <a:rPr lang="en-US" sz="1796" spc="-21" dirty="0">
                <a:latin typeface="Tahoma"/>
                <a:cs typeface="Tahoma"/>
              </a:rPr>
              <a:t> </a:t>
            </a:r>
            <a:r>
              <a:rPr lang="en-US" sz="1796" dirty="0">
                <a:latin typeface="Tahoma"/>
                <a:cs typeface="Tahoma"/>
              </a:rPr>
              <a:t>attribute</a:t>
            </a:r>
            <a:r>
              <a:rPr lang="en-US" sz="1796" spc="-38" dirty="0">
                <a:latin typeface="Tahoma"/>
                <a:cs typeface="Tahoma"/>
              </a:rPr>
              <a:t> </a:t>
            </a:r>
            <a:r>
              <a:rPr lang="en-US" sz="1796" spc="-17" dirty="0">
                <a:latin typeface="Tahoma"/>
                <a:cs typeface="Tahoma"/>
              </a:rPr>
              <a:t>mean</a:t>
            </a:r>
            <a:endParaRPr lang="en-US" sz="1796" dirty="0">
              <a:latin typeface="Tahoma"/>
              <a:cs typeface="Tahoma"/>
            </a:endParaRPr>
          </a:p>
          <a:p>
            <a:pPr marL="566880" marR="487604" lvl="1" indent="-213937">
              <a:lnSpc>
                <a:spcPct val="120000"/>
              </a:lnSpc>
              <a:buSzPct val="54761"/>
              <a:buFont typeface="Times New Roman"/>
              <a:buChar char="■"/>
              <a:tabLst>
                <a:tab pos="566880" algn="l"/>
              </a:tabLst>
            </a:pP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lang="en-US" sz="1796" spc="-4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most</a:t>
            </a:r>
            <a:r>
              <a:rPr lang="en-US" sz="1796" spc="-17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probable</a:t>
            </a:r>
            <a:r>
              <a:rPr lang="en-US" sz="1796" spc="-26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value:</a:t>
            </a:r>
            <a:r>
              <a:rPr lang="en-US" sz="1796" spc="-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spc="-9" dirty="0">
                <a:solidFill>
                  <a:srgbClr val="FF0000"/>
                </a:solidFill>
                <a:latin typeface="Tahoma"/>
                <a:cs typeface="Tahoma"/>
              </a:rPr>
              <a:t>inference-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based</a:t>
            </a:r>
            <a:r>
              <a:rPr lang="en-US" sz="1796" spc="-1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such</a:t>
            </a:r>
            <a:r>
              <a:rPr lang="en-US" sz="1796" spc="-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spc="-21" dirty="0">
                <a:solidFill>
                  <a:srgbClr val="FF0000"/>
                </a:solidFill>
                <a:latin typeface="Tahoma"/>
                <a:cs typeface="Tahoma"/>
              </a:rPr>
              <a:t>as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Bayesian</a:t>
            </a:r>
            <a:r>
              <a:rPr lang="en-US" sz="1796" spc="-1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formula,</a:t>
            </a:r>
            <a:r>
              <a:rPr lang="en-US" sz="1796" spc="-3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decision</a:t>
            </a:r>
            <a:r>
              <a:rPr lang="en-US" sz="1796" spc="-1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tree,</a:t>
            </a:r>
            <a:r>
              <a:rPr lang="en-US" sz="1796" spc="-3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or</a:t>
            </a:r>
            <a:r>
              <a:rPr lang="en-US" sz="1796" spc="-3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1796" dirty="0">
                <a:solidFill>
                  <a:srgbClr val="FF0000"/>
                </a:solidFill>
                <a:latin typeface="Tahoma"/>
                <a:cs typeface="Tahoma"/>
              </a:rPr>
              <a:t>EM </a:t>
            </a:r>
            <a:r>
              <a:rPr lang="en-US" sz="1796" spc="-9" dirty="0">
                <a:solidFill>
                  <a:srgbClr val="FF0000"/>
                </a:solidFill>
                <a:latin typeface="Tahoma"/>
                <a:cs typeface="Tahoma"/>
              </a:rPr>
              <a:t>algorithm</a:t>
            </a:r>
            <a:endParaRPr lang="en-US" sz="1796" dirty="0">
              <a:latin typeface="Tahoma"/>
              <a:cs typeface="Tahoma"/>
            </a:endParaRPr>
          </a:p>
          <a:p>
            <a:endParaRPr lang="en-IN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1437" rIns="0" bIns="0" rtlCol="0" anchor="ctr">
            <a:spAutoFit/>
          </a:bodyPr>
          <a:lstStyle/>
          <a:p>
            <a:pPr marL="1153308">
              <a:lnSpc>
                <a:spcPct val="100000"/>
              </a:lnSpc>
              <a:spcBef>
                <a:spcPts val="98"/>
              </a:spcBef>
            </a:pPr>
            <a:r>
              <a:rPr dirty="0">
                <a:solidFill>
                  <a:srgbClr val="333399"/>
                </a:solidFill>
                <a:latin typeface="Tahoma"/>
                <a:cs typeface="Tahoma"/>
              </a:rPr>
              <a:t>How</a:t>
            </a:r>
            <a:r>
              <a:rPr spc="-21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333399"/>
                </a:solidFill>
                <a:latin typeface="Tahoma"/>
                <a:cs typeface="Tahoma"/>
              </a:rPr>
              <a:t>to</a:t>
            </a:r>
            <a:r>
              <a:rPr spc="-17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333399"/>
                </a:solidFill>
                <a:latin typeface="Tahoma"/>
                <a:cs typeface="Tahoma"/>
              </a:rPr>
              <a:t>Handle</a:t>
            </a:r>
            <a:r>
              <a:rPr spc="-26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333399"/>
                </a:solidFill>
                <a:latin typeface="Tahoma"/>
                <a:cs typeface="Tahoma"/>
              </a:rPr>
              <a:t>Missing</a:t>
            </a:r>
            <a:r>
              <a:rPr spc="-43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333399"/>
                </a:solidFill>
                <a:latin typeface="Tahoma"/>
                <a:cs typeface="Tahoma"/>
              </a:rPr>
              <a:t>Data?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0EB46-B517-59E0-704E-BE244020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spc="-34" dirty="0">
                <a:latin typeface="Tahoma"/>
                <a:cs typeface="Tahoma"/>
                <a:hlinkClick r:id="rId2"/>
              </a:rPr>
              <a:t>https://www.datacamp.com/tutorial/techniques-to-</a:t>
            </a:r>
            <a:r>
              <a:rPr lang="en-IN" sz="2800" spc="-17" dirty="0">
                <a:latin typeface="Tahoma"/>
                <a:cs typeface="Tahoma"/>
                <a:hlinkClick r:id="rId2"/>
              </a:rPr>
              <a:t>handle-</a:t>
            </a:r>
            <a:r>
              <a:rPr lang="en-IN" sz="2800" spc="-51" dirty="0">
                <a:latin typeface="Tahoma"/>
                <a:cs typeface="Tahoma"/>
                <a:hlinkClick r:id="rId2"/>
              </a:rPr>
              <a:t>missing-data-</a:t>
            </a:r>
            <a:r>
              <a:rPr lang="en-IN" sz="2800" spc="-9" dirty="0">
                <a:latin typeface="Tahoma"/>
                <a:cs typeface="Tahoma"/>
                <a:hlinkClick r:id="rId2"/>
              </a:rPr>
              <a:t>values</a:t>
            </a:r>
            <a:r>
              <a:rPr lang="en-IN" sz="2800" spc="-9" dirty="0">
                <a:latin typeface="Tahoma"/>
                <a:cs typeface="Tahoma"/>
              </a:rPr>
              <a:t> </a:t>
            </a:r>
            <a:endParaRPr lang="en-IN" sz="2800" dirty="0">
              <a:latin typeface="Tahoma"/>
              <a:cs typeface="Tahoma"/>
            </a:endParaRPr>
          </a:p>
          <a:p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C0E035-784C-834D-4DAD-582645A7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592" y="466345"/>
            <a:ext cx="8144936" cy="55595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0537" rIns="0" bIns="0" rtlCol="0" anchor="ctr">
            <a:spAutoFit/>
          </a:bodyPr>
          <a:lstStyle/>
          <a:p>
            <a:pPr marL="11946">
              <a:lnSpc>
                <a:spcPct val="100000"/>
              </a:lnSpc>
              <a:spcBef>
                <a:spcPts val="98"/>
              </a:spcBef>
            </a:pPr>
            <a:r>
              <a:rPr dirty="0"/>
              <a:t>Mean</a:t>
            </a:r>
            <a:r>
              <a:rPr spc="-115" dirty="0"/>
              <a:t> </a:t>
            </a:r>
            <a:r>
              <a:rPr spc="-21" dirty="0"/>
              <a:t>Imputation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42778"/>
            <a:ext cx="9143131" cy="23704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9963" y="4744487"/>
            <a:ext cx="2376137" cy="218158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325" b="1" dirty="0">
                <a:solidFill>
                  <a:srgbClr val="232323"/>
                </a:solidFill>
                <a:latin typeface="Calibri"/>
                <a:cs typeface="Calibri"/>
              </a:rPr>
              <a:t>Mean,</a:t>
            </a:r>
            <a:r>
              <a:rPr sz="1325" b="1" spc="47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sz="1325" b="1" dirty="0">
                <a:solidFill>
                  <a:srgbClr val="232323"/>
                </a:solidFill>
                <a:latin typeface="Calibri"/>
                <a:cs typeface="Calibri"/>
              </a:rPr>
              <a:t>median,</a:t>
            </a:r>
            <a:r>
              <a:rPr sz="1325" b="1" spc="34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sz="1325" b="1" dirty="0">
                <a:solidFill>
                  <a:srgbClr val="232323"/>
                </a:solidFill>
                <a:latin typeface="Calibri"/>
                <a:cs typeface="Calibri"/>
              </a:rPr>
              <a:t>mode</a:t>
            </a:r>
            <a:r>
              <a:rPr sz="1325" b="1" spc="21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sz="1325" b="1" spc="-9" dirty="0">
                <a:solidFill>
                  <a:srgbClr val="232323"/>
                </a:solidFill>
                <a:latin typeface="Calibri"/>
                <a:cs typeface="Calibri"/>
              </a:rPr>
              <a:t>imputation</a:t>
            </a:r>
            <a:endParaRPr sz="132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0537" rIns="0" bIns="0" rtlCol="0" anchor="ctr">
            <a:spAutoFit/>
          </a:bodyPr>
          <a:lstStyle/>
          <a:p>
            <a:pPr marL="11946">
              <a:lnSpc>
                <a:spcPct val="100000"/>
              </a:lnSpc>
              <a:spcBef>
                <a:spcPts val="98"/>
              </a:spcBef>
            </a:pPr>
            <a:r>
              <a:rPr spc="-21" dirty="0"/>
              <a:t>Regression</a:t>
            </a:r>
            <a:r>
              <a:rPr spc="-115" dirty="0"/>
              <a:t> </a:t>
            </a:r>
            <a:r>
              <a:rPr spc="-17" dirty="0"/>
              <a:t>Imputation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7100" y="1026532"/>
            <a:ext cx="7919972" cy="492088"/>
          </a:xfrm>
          <a:prstGeom prst="rect">
            <a:avLst/>
          </a:prstGeom>
        </p:spPr>
        <p:txBody>
          <a:bodyPr vert="horz" wrap="square" lIns="0" tIns="10317" rIns="0" bIns="0" rtlCol="0">
            <a:spAutoFit/>
          </a:bodyPr>
          <a:lstStyle/>
          <a:p>
            <a:pPr marL="10860" marR="4344">
              <a:lnSpc>
                <a:spcPct val="101899"/>
              </a:lnSpc>
              <a:spcBef>
                <a:spcPts val="81"/>
              </a:spcBef>
            </a:pPr>
            <a:r>
              <a:rPr sz="1600" spc="-86" dirty="0">
                <a:solidFill>
                  <a:srgbClr val="232323"/>
                </a:solidFill>
                <a:latin typeface="Tahoma"/>
                <a:cs typeface="Tahoma"/>
              </a:rPr>
              <a:t>If</a:t>
            </a:r>
            <a:r>
              <a:rPr sz="1600" spc="-8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38" dirty="0">
                <a:solidFill>
                  <a:srgbClr val="232323"/>
                </a:solidFill>
                <a:latin typeface="Tahoma"/>
                <a:cs typeface="Tahoma"/>
              </a:rPr>
              <a:t>we</a:t>
            </a:r>
            <a:r>
              <a:rPr sz="1600" spc="-7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38" dirty="0">
                <a:solidFill>
                  <a:srgbClr val="232323"/>
                </a:solidFill>
                <a:latin typeface="Tahoma"/>
                <a:cs typeface="Tahoma"/>
              </a:rPr>
              <a:t>know</a:t>
            </a:r>
            <a:r>
              <a:rPr sz="1600" spc="-8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26" dirty="0">
                <a:solidFill>
                  <a:srgbClr val="232323"/>
                </a:solidFill>
                <a:latin typeface="Tahoma"/>
                <a:cs typeface="Tahoma"/>
              </a:rPr>
              <a:t>there</a:t>
            </a:r>
            <a:r>
              <a:rPr sz="1600" spc="-7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232323"/>
                </a:solidFill>
                <a:latin typeface="Tahoma"/>
                <a:cs typeface="Tahoma"/>
              </a:rPr>
              <a:t>is</a:t>
            </a:r>
            <a:r>
              <a:rPr sz="1600" spc="-90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56" dirty="0">
                <a:solidFill>
                  <a:srgbClr val="232323"/>
                </a:solidFill>
                <a:latin typeface="Tahoma"/>
                <a:cs typeface="Tahoma"/>
              </a:rPr>
              <a:t>a</a:t>
            </a:r>
            <a:r>
              <a:rPr sz="1600" spc="-86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26" dirty="0">
                <a:solidFill>
                  <a:srgbClr val="232323"/>
                </a:solidFill>
                <a:latin typeface="Tahoma"/>
                <a:cs typeface="Tahoma"/>
              </a:rPr>
              <a:t>correlation</a:t>
            </a:r>
            <a:r>
              <a:rPr sz="1600" spc="-97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232323"/>
                </a:solidFill>
                <a:latin typeface="Tahoma"/>
                <a:cs typeface="Tahoma"/>
              </a:rPr>
              <a:t>between</a:t>
            </a:r>
            <a:r>
              <a:rPr sz="1600" spc="-64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26" dirty="0">
                <a:solidFill>
                  <a:srgbClr val="232323"/>
                </a:solidFill>
                <a:latin typeface="Tahoma"/>
                <a:cs typeface="Tahoma"/>
              </a:rPr>
              <a:t>the</a:t>
            </a:r>
            <a:r>
              <a:rPr sz="1600" spc="-7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47" dirty="0">
                <a:solidFill>
                  <a:srgbClr val="232323"/>
                </a:solidFill>
                <a:latin typeface="Tahoma"/>
                <a:cs typeface="Tahoma"/>
              </a:rPr>
              <a:t>missing</a:t>
            </a:r>
            <a:r>
              <a:rPr sz="1600" spc="-90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38" dirty="0">
                <a:solidFill>
                  <a:srgbClr val="232323"/>
                </a:solidFill>
                <a:latin typeface="Tahoma"/>
                <a:cs typeface="Tahoma"/>
              </a:rPr>
              <a:t>value</a:t>
            </a:r>
            <a:r>
              <a:rPr sz="1600" spc="-90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43" dirty="0">
                <a:solidFill>
                  <a:srgbClr val="232323"/>
                </a:solidFill>
                <a:latin typeface="Tahoma"/>
                <a:cs typeface="Tahoma"/>
              </a:rPr>
              <a:t>and</a:t>
            </a:r>
            <a:r>
              <a:rPr sz="1600" spc="-64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17" dirty="0">
                <a:solidFill>
                  <a:srgbClr val="232323"/>
                </a:solidFill>
                <a:latin typeface="Tahoma"/>
                <a:cs typeface="Tahoma"/>
              </a:rPr>
              <a:t>other</a:t>
            </a:r>
            <a:r>
              <a:rPr sz="1600" spc="-86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43" dirty="0">
                <a:solidFill>
                  <a:srgbClr val="232323"/>
                </a:solidFill>
                <a:latin typeface="Tahoma"/>
                <a:cs typeface="Tahoma"/>
              </a:rPr>
              <a:t>variables,</a:t>
            </a:r>
            <a:r>
              <a:rPr sz="1600" spc="-94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38" dirty="0">
                <a:solidFill>
                  <a:srgbClr val="232323"/>
                </a:solidFill>
                <a:latin typeface="Tahoma"/>
                <a:cs typeface="Tahoma"/>
              </a:rPr>
              <a:t>we</a:t>
            </a:r>
            <a:r>
              <a:rPr sz="1600" spc="-86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21" dirty="0">
                <a:solidFill>
                  <a:srgbClr val="232323"/>
                </a:solidFill>
                <a:latin typeface="Tahoma"/>
                <a:cs typeface="Tahoma"/>
              </a:rPr>
              <a:t>can often</a:t>
            </a:r>
            <a:r>
              <a:rPr sz="1600" spc="-94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47" dirty="0">
                <a:solidFill>
                  <a:srgbClr val="232323"/>
                </a:solidFill>
                <a:latin typeface="Tahoma"/>
                <a:cs typeface="Tahoma"/>
              </a:rPr>
              <a:t>get</a:t>
            </a:r>
            <a:r>
              <a:rPr sz="1600" spc="-77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26" dirty="0">
                <a:solidFill>
                  <a:srgbClr val="232323"/>
                </a:solidFill>
                <a:latin typeface="Tahoma"/>
                <a:cs typeface="Tahoma"/>
              </a:rPr>
              <a:t>better</a:t>
            </a:r>
            <a:r>
              <a:rPr sz="1600" spc="-8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232323"/>
                </a:solidFill>
                <a:latin typeface="Tahoma"/>
                <a:cs typeface="Tahoma"/>
              </a:rPr>
              <a:t>guesses</a:t>
            </a:r>
            <a:r>
              <a:rPr sz="1600" spc="-97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51" dirty="0">
                <a:solidFill>
                  <a:srgbClr val="232323"/>
                </a:solidFill>
                <a:latin typeface="Tahoma"/>
                <a:cs typeface="Tahoma"/>
              </a:rPr>
              <a:t>by</a:t>
            </a:r>
            <a:r>
              <a:rPr sz="1600" spc="-7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51" dirty="0">
                <a:solidFill>
                  <a:srgbClr val="232323"/>
                </a:solidFill>
                <a:latin typeface="Tahoma"/>
                <a:cs typeface="Tahoma"/>
              </a:rPr>
              <a:t>regressing</a:t>
            </a:r>
            <a:r>
              <a:rPr sz="1600" spc="-86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21" dirty="0">
                <a:solidFill>
                  <a:srgbClr val="232323"/>
                </a:solidFill>
                <a:latin typeface="Tahoma"/>
                <a:cs typeface="Tahoma"/>
              </a:rPr>
              <a:t>the</a:t>
            </a:r>
            <a:r>
              <a:rPr sz="1600" spc="-8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47" dirty="0">
                <a:solidFill>
                  <a:srgbClr val="232323"/>
                </a:solidFill>
                <a:latin typeface="Tahoma"/>
                <a:cs typeface="Tahoma"/>
              </a:rPr>
              <a:t>missing</a:t>
            </a:r>
            <a:r>
              <a:rPr sz="1600" spc="-86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34" dirty="0">
                <a:solidFill>
                  <a:srgbClr val="232323"/>
                </a:solidFill>
                <a:latin typeface="Tahoma"/>
                <a:cs typeface="Tahoma"/>
              </a:rPr>
              <a:t>variable</a:t>
            </a:r>
            <a:r>
              <a:rPr sz="1600" spc="-68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26" dirty="0">
                <a:solidFill>
                  <a:srgbClr val="232323"/>
                </a:solidFill>
                <a:latin typeface="Tahoma"/>
                <a:cs typeface="Tahoma"/>
              </a:rPr>
              <a:t>on</a:t>
            </a:r>
            <a:r>
              <a:rPr sz="1600" spc="-77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17" dirty="0">
                <a:solidFill>
                  <a:srgbClr val="232323"/>
                </a:solidFill>
                <a:latin typeface="Tahoma"/>
                <a:cs typeface="Tahoma"/>
              </a:rPr>
              <a:t>other</a:t>
            </a:r>
            <a:r>
              <a:rPr sz="1600" spc="-8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600" spc="-9" dirty="0">
                <a:solidFill>
                  <a:srgbClr val="232323"/>
                </a:solidFill>
                <a:latin typeface="Tahoma"/>
                <a:cs typeface="Tahoma"/>
              </a:rPr>
              <a:t>variables.</a:t>
            </a:r>
            <a:endParaRPr sz="16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372" y="2924312"/>
            <a:ext cx="2857627" cy="13276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0252" y="4723572"/>
            <a:ext cx="7052341" cy="201304"/>
          </a:xfrm>
          <a:prstGeom prst="rect">
            <a:avLst/>
          </a:prstGeom>
        </p:spPr>
        <p:txBody>
          <a:bodyPr vert="horz" wrap="square" lIns="0" tIns="10317" rIns="0" bIns="0" rtlCol="0">
            <a:spAutoFit/>
          </a:bodyPr>
          <a:lstStyle/>
          <a:p>
            <a:pPr marL="10860" marR="4344">
              <a:lnSpc>
                <a:spcPct val="102000"/>
              </a:lnSpc>
              <a:spcBef>
                <a:spcPts val="81"/>
              </a:spcBef>
            </a:pPr>
            <a:r>
              <a:rPr sz="1325" spc="-38" dirty="0">
                <a:solidFill>
                  <a:srgbClr val="232323"/>
                </a:solidFill>
                <a:latin typeface="Tahoma"/>
                <a:cs typeface="Tahoma"/>
              </a:rPr>
              <a:t>we</a:t>
            </a:r>
            <a:r>
              <a:rPr sz="1325" spc="-7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47" dirty="0">
                <a:solidFill>
                  <a:srgbClr val="232323"/>
                </a:solidFill>
                <a:latin typeface="Tahoma"/>
                <a:cs typeface="Tahoma"/>
              </a:rPr>
              <a:t>can</a:t>
            </a:r>
            <a:r>
              <a:rPr sz="1325" spc="-8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47" dirty="0">
                <a:solidFill>
                  <a:srgbClr val="232323"/>
                </a:solidFill>
                <a:latin typeface="Tahoma"/>
                <a:cs typeface="Tahoma"/>
              </a:rPr>
              <a:t>use</a:t>
            </a:r>
            <a:r>
              <a:rPr sz="1325" spc="-90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56" dirty="0">
                <a:solidFill>
                  <a:srgbClr val="232323"/>
                </a:solidFill>
                <a:latin typeface="Tahoma"/>
                <a:cs typeface="Tahoma"/>
              </a:rPr>
              <a:t>a</a:t>
            </a:r>
            <a:r>
              <a:rPr sz="1325" spc="-68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30" dirty="0">
                <a:solidFill>
                  <a:srgbClr val="232323"/>
                </a:solidFill>
                <a:latin typeface="Tahoma"/>
                <a:cs typeface="Tahoma"/>
              </a:rPr>
              <a:t>simple</a:t>
            </a:r>
            <a:r>
              <a:rPr sz="1325" spc="-90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21" dirty="0">
                <a:solidFill>
                  <a:srgbClr val="232323"/>
                </a:solidFill>
                <a:latin typeface="Tahoma"/>
                <a:cs typeface="Tahoma"/>
              </a:rPr>
              <a:t>linear</a:t>
            </a:r>
            <a:r>
              <a:rPr sz="1325" spc="-86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26" dirty="0">
                <a:solidFill>
                  <a:srgbClr val="232323"/>
                </a:solidFill>
                <a:latin typeface="Tahoma"/>
                <a:cs typeface="Tahoma"/>
              </a:rPr>
              <a:t>model</a:t>
            </a:r>
            <a:r>
              <a:rPr sz="1325" spc="-90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51" dirty="0">
                <a:solidFill>
                  <a:srgbClr val="232323"/>
                </a:solidFill>
                <a:latin typeface="Tahoma"/>
                <a:cs typeface="Tahoma"/>
              </a:rPr>
              <a:t>regressing</a:t>
            </a:r>
            <a:r>
              <a:rPr sz="1325" spc="-90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21" dirty="0">
                <a:solidFill>
                  <a:srgbClr val="232323"/>
                </a:solidFill>
                <a:latin typeface="Tahoma"/>
                <a:cs typeface="Tahoma"/>
              </a:rPr>
              <a:t>total_bill</a:t>
            </a:r>
            <a:r>
              <a:rPr sz="1325" spc="-7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26" dirty="0">
                <a:solidFill>
                  <a:srgbClr val="232323"/>
                </a:solidFill>
                <a:latin typeface="Tahoma"/>
                <a:cs typeface="Tahoma"/>
              </a:rPr>
              <a:t>on</a:t>
            </a:r>
            <a:r>
              <a:rPr sz="1325" spc="-8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9" dirty="0">
                <a:solidFill>
                  <a:srgbClr val="232323"/>
                </a:solidFill>
                <a:latin typeface="Tahoma"/>
                <a:cs typeface="Tahoma"/>
              </a:rPr>
              <a:t>tip</a:t>
            </a:r>
            <a:r>
              <a:rPr sz="1325" spc="-8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21" dirty="0">
                <a:solidFill>
                  <a:srgbClr val="232323"/>
                </a:solidFill>
                <a:latin typeface="Tahoma"/>
                <a:cs typeface="Tahoma"/>
              </a:rPr>
              <a:t>to </a:t>
            </a:r>
            <a:r>
              <a:rPr sz="1325" dirty="0">
                <a:solidFill>
                  <a:srgbClr val="232323"/>
                </a:solidFill>
                <a:latin typeface="Tahoma"/>
                <a:cs typeface="Tahoma"/>
              </a:rPr>
              <a:t>fill</a:t>
            </a:r>
            <a:r>
              <a:rPr sz="1325" spc="-77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21" dirty="0">
                <a:solidFill>
                  <a:srgbClr val="232323"/>
                </a:solidFill>
                <a:latin typeface="Tahoma"/>
                <a:cs typeface="Tahoma"/>
              </a:rPr>
              <a:t>the</a:t>
            </a:r>
            <a:r>
              <a:rPr sz="1325" spc="-94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47" dirty="0">
                <a:solidFill>
                  <a:srgbClr val="232323"/>
                </a:solidFill>
                <a:latin typeface="Tahoma"/>
                <a:cs typeface="Tahoma"/>
              </a:rPr>
              <a:t>missing</a:t>
            </a:r>
            <a:r>
              <a:rPr sz="1325" spc="-94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43" dirty="0">
                <a:solidFill>
                  <a:srgbClr val="232323"/>
                </a:solidFill>
                <a:latin typeface="Tahoma"/>
                <a:cs typeface="Tahoma"/>
              </a:rPr>
              <a:t>values</a:t>
            </a:r>
            <a:r>
              <a:rPr sz="1325" spc="-94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17" dirty="0">
                <a:solidFill>
                  <a:srgbClr val="232323"/>
                </a:solidFill>
                <a:latin typeface="Tahoma"/>
                <a:cs typeface="Tahoma"/>
              </a:rPr>
              <a:t>in</a:t>
            </a:r>
            <a:r>
              <a:rPr sz="1325" spc="-7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325" spc="-9" dirty="0">
                <a:solidFill>
                  <a:srgbClr val="232323"/>
                </a:solidFill>
                <a:latin typeface="Tahoma"/>
                <a:cs typeface="Tahoma"/>
              </a:rPr>
              <a:t>total_bill</a:t>
            </a:r>
            <a:endParaRPr sz="1325" dirty="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2625" y="1920240"/>
            <a:ext cx="3502702" cy="26009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0537" rIns="0" bIns="0" rtlCol="0" anchor="ctr">
            <a:spAutoFit/>
          </a:bodyPr>
          <a:lstStyle/>
          <a:p>
            <a:pPr marL="11946">
              <a:lnSpc>
                <a:spcPct val="100000"/>
              </a:lnSpc>
              <a:spcBef>
                <a:spcPts val="98"/>
              </a:spcBef>
            </a:pPr>
            <a:r>
              <a:rPr spc="-9" dirty="0"/>
              <a:t>Multiple</a:t>
            </a:r>
            <a:r>
              <a:rPr spc="-150" dirty="0"/>
              <a:t> </a:t>
            </a:r>
            <a:r>
              <a:rPr spc="-21" dirty="0"/>
              <a:t>Imputation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25" y="1351444"/>
            <a:ext cx="7407784" cy="41075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0537" rIns="0" bIns="0" rtlCol="0" anchor="ctr">
            <a:spAutoFit/>
          </a:bodyPr>
          <a:lstStyle/>
          <a:p>
            <a:pPr marL="11946">
              <a:lnSpc>
                <a:spcPct val="100000"/>
              </a:lnSpc>
              <a:spcBef>
                <a:spcPts val="98"/>
              </a:spcBef>
            </a:pPr>
            <a:r>
              <a:rPr dirty="0"/>
              <a:t>Hot</a:t>
            </a:r>
            <a:r>
              <a:rPr spc="-73" dirty="0"/>
              <a:t> </a:t>
            </a:r>
            <a:r>
              <a:rPr dirty="0"/>
              <a:t>deck</a:t>
            </a:r>
            <a:r>
              <a:rPr spc="-77" dirty="0"/>
              <a:t> </a:t>
            </a:r>
            <a:r>
              <a:rPr spc="-21" dirty="0"/>
              <a:t>imputation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2372" y="1901953"/>
            <a:ext cx="3180995" cy="37673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9636" y="1326884"/>
            <a:ext cx="7607124" cy="291255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pc="-43" dirty="0">
                <a:solidFill>
                  <a:srgbClr val="030C28"/>
                </a:solidFill>
                <a:latin typeface="Tahoma"/>
                <a:cs typeface="Tahoma"/>
              </a:rPr>
              <a:t>each</a:t>
            </a:r>
            <a:r>
              <a:rPr spc="-81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47" dirty="0">
                <a:solidFill>
                  <a:srgbClr val="030C28"/>
                </a:solidFill>
                <a:latin typeface="Tahoma"/>
                <a:cs typeface="Tahoma"/>
              </a:rPr>
              <a:t>missing</a:t>
            </a:r>
            <a:r>
              <a:rPr spc="-86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38" dirty="0">
                <a:solidFill>
                  <a:srgbClr val="030C28"/>
                </a:solidFill>
                <a:latin typeface="Tahoma"/>
                <a:cs typeface="Tahoma"/>
              </a:rPr>
              <a:t>value</a:t>
            </a:r>
            <a:r>
              <a:rPr spc="-68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38" dirty="0">
                <a:solidFill>
                  <a:srgbClr val="030C28"/>
                </a:solidFill>
                <a:latin typeface="Tahoma"/>
                <a:cs typeface="Tahoma"/>
              </a:rPr>
              <a:t>is</a:t>
            </a:r>
            <a:r>
              <a:rPr spc="-73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34" dirty="0">
                <a:solidFill>
                  <a:srgbClr val="030C28"/>
                </a:solidFill>
                <a:latin typeface="Tahoma"/>
                <a:cs typeface="Tahoma"/>
              </a:rPr>
              <a:t>replaced</a:t>
            </a:r>
            <a:r>
              <a:rPr spc="-64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17" dirty="0">
                <a:solidFill>
                  <a:srgbClr val="030C28"/>
                </a:solidFill>
                <a:latin typeface="Tahoma"/>
                <a:cs typeface="Tahoma"/>
              </a:rPr>
              <a:t>with</a:t>
            </a:r>
            <a:r>
              <a:rPr spc="-77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43" dirty="0">
                <a:solidFill>
                  <a:srgbClr val="030C28"/>
                </a:solidFill>
                <a:latin typeface="Tahoma"/>
                <a:cs typeface="Tahoma"/>
              </a:rPr>
              <a:t>an</a:t>
            </a:r>
            <a:r>
              <a:rPr spc="-64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38" dirty="0">
                <a:solidFill>
                  <a:srgbClr val="030C28"/>
                </a:solidFill>
                <a:latin typeface="Tahoma"/>
                <a:cs typeface="Tahoma"/>
              </a:rPr>
              <a:t>observed</a:t>
            </a:r>
            <a:r>
              <a:rPr spc="-111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38" dirty="0">
                <a:solidFill>
                  <a:srgbClr val="030C28"/>
                </a:solidFill>
                <a:latin typeface="Tahoma"/>
                <a:cs typeface="Tahoma"/>
              </a:rPr>
              <a:t>response</a:t>
            </a:r>
            <a:r>
              <a:rPr spc="-97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26" dirty="0">
                <a:solidFill>
                  <a:srgbClr val="030C28"/>
                </a:solidFill>
                <a:latin typeface="Tahoma"/>
                <a:cs typeface="Tahoma"/>
              </a:rPr>
              <a:t>from</a:t>
            </a:r>
            <a:r>
              <a:rPr spc="-97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56" dirty="0">
                <a:solidFill>
                  <a:srgbClr val="030C28"/>
                </a:solidFill>
                <a:latin typeface="Tahoma"/>
                <a:cs typeface="Tahoma"/>
              </a:rPr>
              <a:t>a</a:t>
            </a:r>
            <a:r>
              <a:rPr spc="-51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21" dirty="0">
                <a:solidFill>
                  <a:srgbClr val="030C28"/>
                </a:solidFill>
                <a:latin typeface="Tahoma"/>
                <a:cs typeface="Tahoma"/>
              </a:rPr>
              <a:t>"similar"</a:t>
            </a:r>
            <a:r>
              <a:rPr spc="-90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17" dirty="0">
                <a:solidFill>
                  <a:srgbClr val="030C28"/>
                </a:solidFill>
                <a:latin typeface="Tahoma"/>
                <a:cs typeface="Tahoma"/>
              </a:rPr>
              <a:t>unit</a:t>
            </a:r>
            <a:endParaRPr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624" y="328136"/>
            <a:ext cx="8407032" cy="505053"/>
          </a:xfrm>
          <a:prstGeom prst="rect">
            <a:avLst/>
          </a:prstGeom>
        </p:spPr>
        <p:txBody>
          <a:bodyPr vert="horz" wrap="square" lIns="0" tIns="12489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98"/>
              </a:spcBef>
            </a:pPr>
            <a:r>
              <a:rPr spc="-30" dirty="0"/>
              <a:t>K-</a:t>
            </a:r>
            <a:r>
              <a:rPr lang="en-US" spc="-30" dirty="0"/>
              <a:t>NN</a:t>
            </a:r>
            <a:r>
              <a:rPr spc="-56" dirty="0"/>
              <a:t> </a:t>
            </a:r>
            <a:r>
              <a:rPr spc="-26" dirty="0"/>
              <a:t>imputation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7779" y="1268827"/>
            <a:ext cx="7960150" cy="1200487"/>
          </a:xfrm>
          <a:prstGeom prst="rect">
            <a:avLst/>
          </a:prstGeom>
        </p:spPr>
        <p:txBody>
          <a:bodyPr vert="horz" wrap="square" lIns="0" tIns="10317" rIns="0" bIns="0" rtlCol="0">
            <a:spAutoFit/>
          </a:bodyPr>
          <a:lstStyle/>
          <a:p>
            <a:pPr marL="10860" marR="4344" indent="39095" algn="just">
              <a:lnSpc>
                <a:spcPct val="150000"/>
              </a:lnSpc>
              <a:spcBef>
                <a:spcPts val="81"/>
              </a:spcBef>
            </a:pPr>
            <a:r>
              <a:rPr dirty="0">
                <a:solidFill>
                  <a:srgbClr val="1F1F1F"/>
                </a:solidFill>
                <a:latin typeface="Tahoma"/>
                <a:cs typeface="Tahoma"/>
              </a:rPr>
              <a:t>use</a:t>
            </a:r>
            <a:r>
              <a:rPr spc="235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1F1F1F"/>
                </a:solidFill>
                <a:latin typeface="Tahoma"/>
                <a:cs typeface="Tahoma"/>
              </a:rPr>
              <a:t>'k'</a:t>
            </a:r>
            <a:r>
              <a:rPr spc="-103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43" dirty="0">
                <a:solidFill>
                  <a:srgbClr val="1F1F1F"/>
                </a:solidFill>
                <a:latin typeface="Tahoma"/>
                <a:cs typeface="Tahoma"/>
              </a:rPr>
              <a:t>samples</a:t>
            </a:r>
            <a:r>
              <a:rPr spc="-103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1F1F1F"/>
                </a:solidFill>
                <a:latin typeface="Tahoma"/>
                <a:cs typeface="Tahoma"/>
              </a:rPr>
              <a:t>to</a:t>
            </a:r>
            <a:r>
              <a:rPr spc="-94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30" dirty="0">
                <a:solidFill>
                  <a:srgbClr val="1F1F1F"/>
                </a:solidFill>
                <a:latin typeface="Tahoma"/>
                <a:cs typeface="Tahoma"/>
              </a:rPr>
              <a:t>estimate</a:t>
            </a:r>
            <a:r>
              <a:rPr spc="-111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21" dirty="0">
                <a:solidFill>
                  <a:srgbClr val="1F1F1F"/>
                </a:solidFill>
                <a:latin typeface="Tahoma"/>
                <a:cs typeface="Tahoma"/>
              </a:rPr>
              <a:t>the</a:t>
            </a:r>
            <a:r>
              <a:rPr spc="-94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38" dirty="0">
                <a:solidFill>
                  <a:srgbClr val="1F1F1F"/>
                </a:solidFill>
                <a:latin typeface="Tahoma"/>
                <a:cs typeface="Tahoma"/>
              </a:rPr>
              <a:t>value</a:t>
            </a:r>
            <a:r>
              <a:rPr spc="-86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1F1F1F"/>
                </a:solidFill>
                <a:latin typeface="Tahoma"/>
                <a:cs typeface="Tahoma"/>
              </a:rPr>
              <a:t>of</a:t>
            </a:r>
            <a:r>
              <a:rPr spc="-90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26" dirty="0">
                <a:solidFill>
                  <a:srgbClr val="1F1F1F"/>
                </a:solidFill>
                <a:latin typeface="Tahoma"/>
                <a:cs typeface="Tahoma"/>
              </a:rPr>
              <a:t>the</a:t>
            </a:r>
            <a:r>
              <a:rPr spc="-86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47" dirty="0">
                <a:solidFill>
                  <a:srgbClr val="1F1F1F"/>
                </a:solidFill>
                <a:latin typeface="Tahoma"/>
                <a:cs typeface="Tahoma"/>
              </a:rPr>
              <a:t>missing</a:t>
            </a:r>
            <a:r>
              <a:rPr spc="-97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47" dirty="0">
                <a:solidFill>
                  <a:srgbClr val="1F1F1F"/>
                </a:solidFill>
                <a:latin typeface="Tahoma"/>
                <a:cs typeface="Tahoma"/>
              </a:rPr>
              <a:t>data</a:t>
            </a:r>
            <a:r>
              <a:rPr spc="-86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34" dirty="0">
                <a:solidFill>
                  <a:srgbClr val="1F1F1F"/>
                </a:solidFill>
                <a:latin typeface="Tahoma"/>
                <a:cs typeface="Tahoma"/>
              </a:rPr>
              <a:t>points.</a:t>
            </a:r>
            <a:r>
              <a:rPr spc="-103" dirty="0">
                <a:solidFill>
                  <a:srgbClr val="1F1F1F"/>
                </a:solidFill>
                <a:latin typeface="Tahoma"/>
                <a:cs typeface="Tahoma"/>
              </a:rPr>
              <a:t> </a:t>
            </a:r>
            <a:r>
              <a:rPr spc="-64" dirty="0">
                <a:solidFill>
                  <a:srgbClr val="030C28"/>
                </a:solidFill>
                <a:latin typeface="Tahoma"/>
                <a:cs typeface="Tahoma"/>
              </a:rPr>
              <a:t>Each</a:t>
            </a:r>
            <a:r>
              <a:rPr spc="-94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34" dirty="0">
                <a:solidFill>
                  <a:srgbClr val="030C28"/>
                </a:solidFill>
                <a:latin typeface="Tahoma"/>
                <a:cs typeface="Tahoma"/>
              </a:rPr>
              <a:t>sample's</a:t>
            </a:r>
            <a:r>
              <a:rPr spc="-97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47" dirty="0">
                <a:solidFill>
                  <a:srgbClr val="030C28"/>
                </a:solidFill>
                <a:latin typeface="Tahoma"/>
                <a:cs typeface="Tahoma"/>
              </a:rPr>
              <a:t>missing</a:t>
            </a:r>
            <a:r>
              <a:rPr spc="-103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030C28"/>
                </a:solidFill>
                <a:latin typeface="Tahoma"/>
                <a:cs typeface="Tahoma"/>
              </a:rPr>
              <a:t>values </a:t>
            </a:r>
            <a:r>
              <a:rPr spc="-43" dirty="0">
                <a:solidFill>
                  <a:srgbClr val="030C28"/>
                </a:solidFill>
                <a:latin typeface="Tahoma"/>
                <a:cs typeface="Tahoma"/>
              </a:rPr>
              <a:t>are</a:t>
            </a:r>
            <a:r>
              <a:rPr spc="-73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30" dirty="0">
                <a:solidFill>
                  <a:srgbClr val="030C28"/>
                </a:solidFill>
                <a:latin typeface="Tahoma"/>
                <a:cs typeface="Tahoma"/>
              </a:rPr>
              <a:t>imputed</a:t>
            </a:r>
            <a:r>
              <a:rPr spc="-81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51" dirty="0">
                <a:solidFill>
                  <a:srgbClr val="030C28"/>
                </a:solidFill>
                <a:latin typeface="Tahoma"/>
                <a:cs typeface="Tahoma"/>
              </a:rPr>
              <a:t>using</a:t>
            </a:r>
            <a:r>
              <a:rPr spc="-77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21" dirty="0">
                <a:solidFill>
                  <a:srgbClr val="030C28"/>
                </a:solidFill>
                <a:latin typeface="Tahoma"/>
                <a:cs typeface="Tahoma"/>
              </a:rPr>
              <a:t>the</a:t>
            </a:r>
            <a:r>
              <a:rPr spc="-73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43" dirty="0">
                <a:solidFill>
                  <a:srgbClr val="030C28"/>
                </a:solidFill>
                <a:latin typeface="Tahoma"/>
                <a:cs typeface="Tahoma"/>
              </a:rPr>
              <a:t>mean</a:t>
            </a:r>
            <a:r>
              <a:rPr spc="-81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38" dirty="0">
                <a:solidFill>
                  <a:srgbClr val="030C28"/>
                </a:solidFill>
                <a:latin typeface="Tahoma"/>
                <a:cs typeface="Tahoma"/>
              </a:rPr>
              <a:t>value</a:t>
            </a:r>
            <a:r>
              <a:rPr spc="-90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030C28"/>
                </a:solidFill>
                <a:latin typeface="Tahoma"/>
                <a:cs typeface="Tahoma"/>
              </a:rPr>
              <a:t>of</a:t>
            </a:r>
            <a:r>
              <a:rPr spc="-81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21" dirty="0">
                <a:solidFill>
                  <a:srgbClr val="030C28"/>
                </a:solidFill>
                <a:latin typeface="Tahoma"/>
                <a:cs typeface="Tahoma"/>
              </a:rPr>
              <a:t>the</a:t>
            </a:r>
            <a:r>
              <a:rPr spc="-73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34" dirty="0">
                <a:solidFill>
                  <a:srgbClr val="030C28"/>
                </a:solidFill>
                <a:latin typeface="Tahoma"/>
                <a:cs typeface="Tahoma"/>
              </a:rPr>
              <a:t>'k'-</a:t>
            </a:r>
            <a:r>
              <a:rPr spc="-43" dirty="0">
                <a:solidFill>
                  <a:srgbClr val="030C28"/>
                </a:solidFill>
                <a:latin typeface="Tahoma"/>
                <a:cs typeface="Tahoma"/>
              </a:rPr>
              <a:t>neighbors</a:t>
            </a:r>
            <a:r>
              <a:rPr spc="-77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34" dirty="0">
                <a:solidFill>
                  <a:srgbClr val="030C28"/>
                </a:solidFill>
                <a:latin typeface="Tahoma"/>
                <a:cs typeface="Tahoma"/>
              </a:rPr>
              <a:t>found</a:t>
            </a:r>
            <a:r>
              <a:rPr spc="-64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17" dirty="0">
                <a:solidFill>
                  <a:srgbClr val="030C28"/>
                </a:solidFill>
                <a:latin typeface="Tahoma"/>
                <a:cs typeface="Tahoma"/>
              </a:rPr>
              <a:t>in</a:t>
            </a:r>
            <a:r>
              <a:rPr spc="-86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21" dirty="0">
                <a:solidFill>
                  <a:srgbClr val="030C28"/>
                </a:solidFill>
                <a:latin typeface="Tahoma"/>
                <a:cs typeface="Tahoma"/>
              </a:rPr>
              <a:t>the</a:t>
            </a:r>
            <a:r>
              <a:rPr spc="-68" dirty="0">
                <a:solidFill>
                  <a:srgbClr val="030C28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030C28"/>
                </a:solidFill>
                <a:latin typeface="Tahoma"/>
                <a:cs typeface="Tahoma"/>
              </a:rPr>
              <a:t>dataset</a:t>
            </a:r>
            <a:r>
              <a:rPr spc="-9" dirty="0">
                <a:solidFill>
                  <a:srgbClr val="1F1F1F"/>
                </a:solidFill>
                <a:latin typeface="Tahoma"/>
                <a:cs typeface="Tahoma"/>
              </a:rPr>
              <a:t>.</a:t>
            </a:r>
            <a:endParaRPr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9928" y="2578609"/>
            <a:ext cx="5312663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E080E-2107-F689-E4E1-6B5F19740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1901" indent="-171041">
              <a:spcBef>
                <a:spcPts val="586"/>
              </a:spcBef>
              <a:buFont typeface="Arial"/>
              <a:buChar char="•"/>
              <a:tabLst>
                <a:tab pos="181901" algn="l"/>
              </a:tabLst>
            </a:pPr>
            <a:r>
              <a:rPr lang="en-US" spc="-133" dirty="0">
                <a:latin typeface="Tahoma"/>
                <a:cs typeface="Tahoma"/>
              </a:rPr>
              <a:t>Types</a:t>
            </a:r>
            <a:r>
              <a:rPr lang="en-US" spc="-171" dirty="0">
                <a:latin typeface="Tahoma"/>
                <a:cs typeface="Tahoma"/>
              </a:rPr>
              <a:t> </a:t>
            </a:r>
            <a:r>
              <a:rPr lang="en-US" spc="-34" dirty="0">
                <a:latin typeface="Tahoma"/>
                <a:cs typeface="Tahoma"/>
              </a:rPr>
              <a:t>of</a:t>
            </a:r>
            <a:r>
              <a:rPr lang="en-US" spc="-158" dirty="0">
                <a:latin typeface="Tahoma"/>
                <a:cs typeface="Tahoma"/>
              </a:rPr>
              <a:t> </a:t>
            </a:r>
            <a:r>
              <a:rPr lang="en-US" spc="-9" dirty="0">
                <a:latin typeface="Tahoma"/>
                <a:cs typeface="Tahoma"/>
              </a:rPr>
              <a:t>Outliers</a:t>
            </a:r>
            <a:endParaRPr lang="en-US" dirty="0">
              <a:latin typeface="Tahoma"/>
              <a:cs typeface="Tahoma"/>
            </a:endParaRPr>
          </a:p>
          <a:p>
            <a:pPr marL="181901" indent="-171041">
              <a:spcBef>
                <a:spcPts val="500"/>
              </a:spcBef>
              <a:buFont typeface="Arial"/>
              <a:buChar char="•"/>
              <a:tabLst>
                <a:tab pos="181901" algn="l"/>
              </a:tabLst>
            </a:pPr>
            <a:r>
              <a:rPr lang="en-US" spc="-30" dirty="0">
                <a:latin typeface="Tahoma"/>
                <a:cs typeface="Tahoma"/>
              </a:rPr>
              <a:t>Methods</a:t>
            </a:r>
            <a:r>
              <a:rPr lang="en-US" spc="-174" dirty="0">
                <a:latin typeface="Tahoma"/>
                <a:cs typeface="Tahoma"/>
              </a:rPr>
              <a:t> </a:t>
            </a:r>
            <a:r>
              <a:rPr lang="en-US" spc="-34" dirty="0">
                <a:latin typeface="Tahoma"/>
                <a:cs typeface="Tahoma"/>
              </a:rPr>
              <a:t>to</a:t>
            </a:r>
            <a:r>
              <a:rPr lang="en-US" spc="-162" dirty="0">
                <a:latin typeface="Tahoma"/>
                <a:cs typeface="Tahoma"/>
              </a:rPr>
              <a:t> </a:t>
            </a:r>
            <a:r>
              <a:rPr lang="en-US" spc="-47" dirty="0">
                <a:latin typeface="Tahoma"/>
                <a:cs typeface="Tahoma"/>
              </a:rPr>
              <a:t>find</a:t>
            </a:r>
            <a:r>
              <a:rPr lang="en-US" spc="-158" dirty="0">
                <a:latin typeface="Tahoma"/>
                <a:cs typeface="Tahoma"/>
              </a:rPr>
              <a:t> </a:t>
            </a:r>
            <a:r>
              <a:rPr lang="en-US" spc="-26" dirty="0">
                <a:latin typeface="Tahoma"/>
                <a:cs typeface="Tahoma"/>
              </a:rPr>
              <a:t>outliers</a:t>
            </a:r>
            <a:endParaRPr lang="en-US" dirty="0">
              <a:latin typeface="Tahoma"/>
              <a:cs typeface="Tahoma"/>
            </a:endParaRPr>
          </a:p>
          <a:p>
            <a:pPr marL="525070" lvl="1" indent="-171584">
              <a:spcBef>
                <a:spcPts val="239"/>
              </a:spcBef>
              <a:buFont typeface="Arial"/>
              <a:buChar char="•"/>
              <a:tabLst>
                <a:tab pos="525070" algn="l"/>
              </a:tabLst>
            </a:pPr>
            <a:r>
              <a:rPr lang="en-US" sz="2800" spc="-86" dirty="0">
                <a:solidFill>
                  <a:srgbClr val="232323"/>
                </a:solidFill>
                <a:latin typeface="Tahoma"/>
                <a:cs typeface="Tahoma"/>
              </a:rPr>
              <a:t>Box</a:t>
            </a:r>
            <a:r>
              <a:rPr lang="en-US" sz="2800" spc="-11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lang="en-US" sz="2800" spc="-9" dirty="0">
                <a:solidFill>
                  <a:srgbClr val="232323"/>
                </a:solidFill>
                <a:latin typeface="Tahoma"/>
                <a:cs typeface="Tahoma"/>
              </a:rPr>
              <a:t>plots</a:t>
            </a:r>
            <a:endParaRPr lang="en-US" sz="2800" dirty="0">
              <a:latin typeface="Tahoma"/>
              <a:cs typeface="Tahoma"/>
            </a:endParaRPr>
          </a:p>
          <a:p>
            <a:pPr marL="525070" lvl="1" indent="-171584">
              <a:spcBef>
                <a:spcPts val="196"/>
              </a:spcBef>
              <a:buFont typeface="Arial"/>
              <a:buChar char="•"/>
              <a:tabLst>
                <a:tab pos="525070" algn="l"/>
              </a:tabLst>
            </a:pPr>
            <a:r>
              <a:rPr lang="en-US" sz="2800" spc="-128" dirty="0">
                <a:solidFill>
                  <a:srgbClr val="232323"/>
                </a:solidFill>
                <a:latin typeface="Tahoma"/>
                <a:cs typeface="Tahoma"/>
              </a:rPr>
              <a:t>IQR</a:t>
            </a:r>
            <a:r>
              <a:rPr lang="en-US" sz="2800" spc="-11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lang="en-US" sz="2800" spc="-9" dirty="0">
                <a:solidFill>
                  <a:srgbClr val="232323"/>
                </a:solidFill>
                <a:latin typeface="Tahoma"/>
                <a:cs typeface="Tahoma"/>
              </a:rPr>
              <a:t>method</a:t>
            </a:r>
            <a:endParaRPr lang="en-US" sz="2800" dirty="0">
              <a:latin typeface="Tahoma"/>
              <a:cs typeface="Tahoma"/>
            </a:endParaRPr>
          </a:p>
          <a:p>
            <a:pPr marL="525070" lvl="1" indent="-171584">
              <a:spcBef>
                <a:spcPts val="196"/>
              </a:spcBef>
              <a:buFont typeface="Arial"/>
              <a:buChar char="•"/>
              <a:tabLst>
                <a:tab pos="525070" algn="l"/>
              </a:tabLst>
            </a:pPr>
            <a:r>
              <a:rPr lang="en-US" sz="2800" spc="-124" dirty="0">
                <a:solidFill>
                  <a:srgbClr val="232323"/>
                </a:solidFill>
                <a:latin typeface="Tahoma"/>
                <a:cs typeface="Tahoma"/>
              </a:rPr>
              <a:t>Z-</a:t>
            </a:r>
            <a:r>
              <a:rPr lang="en-US" sz="2800" spc="-56" dirty="0">
                <a:solidFill>
                  <a:srgbClr val="232323"/>
                </a:solidFill>
                <a:latin typeface="Tahoma"/>
                <a:cs typeface="Tahoma"/>
              </a:rPr>
              <a:t>score</a:t>
            </a:r>
            <a:r>
              <a:rPr lang="en-US" sz="2800" spc="-10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lang="en-US" sz="2800" spc="-9" dirty="0">
                <a:solidFill>
                  <a:srgbClr val="232323"/>
                </a:solidFill>
                <a:latin typeface="Tahoma"/>
                <a:cs typeface="Tahoma"/>
              </a:rPr>
              <a:t>method</a:t>
            </a:r>
            <a:endParaRPr lang="en-US" sz="2800" dirty="0">
              <a:latin typeface="Tahoma"/>
              <a:cs typeface="Tahoma"/>
            </a:endParaRPr>
          </a:p>
          <a:p>
            <a:pPr marL="525070" lvl="1" indent="-171584">
              <a:spcBef>
                <a:spcPts val="205"/>
              </a:spcBef>
              <a:buFont typeface="Arial"/>
              <a:buChar char="•"/>
              <a:tabLst>
                <a:tab pos="525070" algn="l"/>
              </a:tabLst>
            </a:pPr>
            <a:r>
              <a:rPr lang="en-US" sz="2800" spc="-94" dirty="0">
                <a:solidFill>
                  <a:srgbClr val="232323"/>
                </a:solidFill>
                <a:latin typeface="Tahoma"/>
                <a:cs typeface="Tahoma"/>
              </a:rPr>
              <a:t> K-</a:t>
            </a:r>
            <a:r>
              <a:rPr lang="en-US" sz="2800" spc="-94" dirty="0" err="1">
                <a:solidFill>
                  <a:srgbClr val="232323"/>
                </a:solidFill>
                <a:latin typeface="Tahoma"/>
                <a:cs typeface="Tahoma"/>
              </a:rPr>
              <a:t>nn</a:t>
            </a:r>
            <a:r>
              <a:rPr lang="en-US" sz="2800" spc="-94" dirty="0">
                <a:solidFill>
                  <a:srgbClr val="232323"/>
                </a:solidFill>
                <a:latin typeface="Tahoma"/>
                <a:cs typeface="Tahoma"/>
              </a:rPr>
              <a:t>-based</a:t>
            </a:r>
            <a:r>
              <a:rPr lang="en-US" sz="2800" spc="-10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lang="en-US" sz="2800" spc="-9" dirty="0">
                <a:solidFill>
                  <a:srgbClr val="232323"/>
                </a:solidFill>
                <a:latin typeface="Tahoma"/>
                <a:cs typeface="Tahoma"/>
              </a:rPr>
              <a:t>method</a:t>
            </a:r>
            <a:endParaRPr lang="en-US" sz="2800" dirty="0">
              <a:latin typeface="Tahoma"/>
              <a:cs typeface="Tahoma"/>
            </a:endParaRPr>
          </a:p>
          <a:p>
            <a:pPr marL="525070" lvl="1" indent="-171584">
              <a:spcBef>
                <a:spcPts val="192"/>
              </a:spcBef>
              <a:buFont typeface="Arial"/>
              <a:buChar char="•"/>
              <a:tabLst>
                <a:tab pos="525070" algn="l"/>
              </a:tabLst>
            </a:pPr>
            <a:r>
              <a:rPr lang="en-US" sz="2800" spc="-21" dirty="0">
                <a:solidFill>
                  <a:srgbClr val="232323"/>
                </a:solidFill>
                <a:latin typeface="Tahoma"/>
                <a:cs typeface="Tahoma"/>
              </a:rPr>
              <a:t>LOF</a:t>
            </a:r>
            <a:endParaRPr lang="en-US" sz="2800" dirty="0">
              <a:latin typeface="Tahoma"/>
              <a:cs typeface="Tahoma"/>
            </a:endParaRPr>
          </a:p>
          <a:p>
            <a:pPr marL="525070" lvl="1" indent="-171584">
              <a:spcBef>
                <a:spcPts val="196"/>
              </a:spcBef>
              <a:buFont typeface="Arial"/>
              <a:buChar char="•"/>
              <a:tabLst>
                <a:tab pos="525070" algn="l"/>
              </a:tabLst>
            </a:pPr>
            <a:r>
              <a:rPr lang="en-US" sz="2800" spc="-9" dirty="0">
                <a:solidFill>
                  <a:srgbClr val="232323"/>
                </a:solidFill>
                <a:latin typeface="Tahoma"/>
                <a:cs typeface="Tahoma"/>
              </a:rPr>
              <a:t>Clustering</a:t>
            </a:r>
            <a:endParaRPr lang="en-US" sz="2800" dirty="0">
              <a:latin typeface="Tahoma"/>
              <a:cs typeface="Tahoma"/>
            </a:endParaRPr>
          </a:p>
          <a:p>
            <a:endParaRPr lang="en-IN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89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98"/>
              </a:spcBef>
            </a:pPr>
            <a:r>
              <a:rPr spc="-9" dirty="0"/>
              <a:t>Outliers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6" y="658368"/>
            <a:ext cx="7882127" cy="51572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1840" y="6522600"/>
            <a:ext cx="7111932" cy="201304"/>
          </a:xfrm>
          <a:prstGeom prst="rect">
            <a:avLst/>
          </a:prstGeom>
        </p:spPr>
        <p:txBody>
          <a:bodyPr vert="horz" wrap="square" lIns="0" tIns="10317" rIns="0" bIns="0" rtlCol="0">
            <a:spAutoFit/>
          </a:bodyPr>
          <a:lstStyle/>
          <a:p>
            <a:pPr marL="10860" marR="4344">
              <a:lnSpc>
                <a:spcPct val="101899"/>
              </a:lnSpc>
              <a:spcBef>
                <a:spcPts val="81"/>
              </a:spcBef>
            </a:pPr>
            <a:r>
              <a:rPr sz="1325" spc="-34" dirty="0">
                <a:latin typeface="Tahoma"/>
                <a:cs typeface="Tahoma"/>
              </a:rPr>
              <a:t>https://towardsdatascience.com/outlier-</a:t>
            </a:r>
            <a:r>
              <a:rPr sz="1325" spc="-30" dirty="0">
                <a:latin typeface="Tahoma"/>
                <a:cs typeface="Tahoma"/>
              </a:rPr>
              <a:t>detection-</a:t>
            </a:r>
            <a:r>
              <a:rPr sz="1325" spc="-38" dirty="0">
                <a:latin typeface="Tahoma"/>
                <a:cs typeface="Tahoma"/>
              </a:rPr>
              <a:t>methods-</a:t>
            </a:r>
            <a:r>
              <a:rPr sz="1325" spc="-21" dirty="0">
                <a:latin typeface="Tahoma"/>
                <a:cs typeface="Tahoma"/>
              </a:rPr>
              <a:t>in- </a:t>
            </a:r>
            <a:r>
              <a:rPr sz="1325" spc="-43" dirty="0">
                <a:latin typeface="Tahoma"/>
                <a:cs typeface="Tahoma"/>
              </a:rPr>
              <a:t>machine-learning-</a:t>
            </a:r>
            <a:r>
              <a:rPr sz="1325" spc="-9" dirty="0">
                <a:latin typeface="Tahoma"/>
                <a:cs typeface="Tahoma"/>
              </a:rPr>
              <a:t>1c8b7cca6cb8</a:t>
            </a:r>
            <a:endParaRPr sz="1325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36" y="914400"/>
            <a:ext cx="8083296" cy="50932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03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90"/>
              </a:spcBef>
            </a:pPr>
            <a:r>
              <a:rPr sz="2694" dirty="0">
                <a:latin typeface="Lucida Sans Unicode"/>
                <a:cs typeface="Lucida Sans Unicode"/>
              </a:rPr>
              <a:t>Types</a:t>
            </a:r>
            <a:r>
              <a:rPr sz="2694" spc="-81" dirty="0">
                <a:latin typeface="Lucida Sans Unicode"/>
                <a:cs typeface="Lucida Sans Unicode"/>
              </a:rPr>
              <a:t> </a:t>
            </a:r>
            <a:r>
              <a:rPr sz="2694" dirty="0">
                <a:latin typeface="Lucida Sans Unicode"/>
                <a:cs typeface="Lucida Sans Unicode"/>
              </a:rPr>
              <a:t>of</a:t>
            </a:r>
            <a:r>
              <a:rPr sz="2694" spc="-68" dirty="0">
                <a:latin typeface="Lucida Sans Unicode"/>
                <a:cs typeface="Lucida Sans Unicode"/>
              </a:rPr>
              <a:t> </a:t>
            </a:r>
            <a:r>
              <a:rPr sz="2694" spc="-9" dirty="0">
                <a:latin typeface="Lucida Sans Unicode"/>
                <a:cs typeface="Lucida Sans Unicode"/>
              </a:rPr>
              <a:t>Outliers</a:t>
            </a:r>
            <a:endParaRPr sz="2694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8624" y="708490"/>
            <a:ext cx="4967636" cy="2820530"/>
          </a:xfrm>
          <a:prstGeom prst="rect">
            <a:avLst/>
          </a:prstGeom>
        </p:spPr>
        <p:txBody>
          <a:bodyPr vert="horz" wrap="square" lIns="0" tIns="28779" rIns="0" bIns="0" rtlCol="0">
            <a:spAutoFit/>
          </a:bodyPr>
          <a:lstStyle/>
          <a:p>
            <a:pPr marL="181358" marR="223168" indent="-171041">
              <a:lnSpc>
                <a:spcPct val="150000"/>
              </a:lnSpc>
              <a:spcBef>
                <a:spcPts val="227"/>
              </a:spcBef>
              <a:buAutoNum type="arabicPeriod"/>
              <a:tabLst>
                <a:tab pos="182444" algn="l"/>
              </a:tabLst>
            </a:pP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Type</a:t>
            </a:r>
            <a:r>
              <a:rPr sz="1600" spc="10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-9" dirty="0">
                <a:solidFill>
                  <a:srgbClr val="344154"/>
                </a:solidFill>
                <a:latin typeface="Trebuchet MS"/>
                <a:cs typeface="Trebuchet MS"/>
              </a:rPr>
              <a:t>1</a:t>
            </a:r>
            <a:r>
              <a:rPr sz="1600" spc="115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316" dirty="0">
                <a:solidFill>
                  <a:srgbClr val="344154"/>
                </a:solidFill>
                <a:latin typeface="Trebuchet MS"/>
                <a:cs typeface="Trebuchet MS"/>
              </a:rPr>
              <a:t>–</a:t>
            </a:r>
            <a:r>
              <a:rPr sz="1600" spc="9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Global</a:t>
            </a:r>
            <a:r>
              <a:rPr sz="1600" spc="10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154" dirty="0">
                <a:solidFill>
                  <a:srgbClr val="344154"/>
                </a:solidFill>
                <a:latin typeface="Trebuchet MS"/>
                <a:cs typeface="Trebuchet MS"/>
              </a:rPr>
              <a:t>-</a:t>
            </a:r>
            <a:r>
              <a:rPr sz="1600" spc="90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344154"/>
                </a:solidFill>
                <a:latin typeface="Trebuchet MS"/>
                <a:cs typeface="Trebuchet MS"/>
              </a:rPr>
              <a:t>“Point</a:t>
            </a:r>
            <a:r>
              <a:rPr sz="1600" spc="120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344154"/>
                </a:solidFill>
                <a:latin typeface="Trebuchet MS"/>
                <a:cs typeface="Trebuchet MS"/>
              </a:rPr>
              <a:t>Anomalies,”</a:t>
            </a:r>
            <a:r>
              <a:rPr sz="1600" spc="13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344154"/>
                </a:solidFill>
                <a:latin typeface="Trebuchet MS"/>
                <a:cs typeface="Trebuchet MS"/>
              </a:rPr>
              <a:t>are</a:t>
            </a:r>
            <a:r>
              <a:rPr sz="1600" spc="94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pc="56" dirty="0">
                <a:solidFill>
                  <a:srgbClr val="344154"/>
                </a:solidFill>
                <a:latin typeface="Trebuchet MS"/>
                <a:cs typeface="Trebuchet MS"/>
              </a:rPr>
              <a:t>kind</a:t>
            </a:r>
            <a:r>
              <a:rPr sz="1600" spc="10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of</a:t>
            </a:r>
            <a:r>
              <a:rPr sz="1600" spc="115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38" dirty="0">
                <a:solidFill>
                  <a:srgbClr val="344154"/>
                </a:solidFill>
                <a:latin typeface="Trebuchet MS"/>
                <a:cs typeface="Trebuchet MS"/>
              </a:rPr>
              <a:t>outliers 	</a:t>
            </a:r>
            <a:r>
              <a:rPr sz="1600" spc="64" dirty="0">
                <a:solidFill>
                  <a:srgbClr val="344154"/>
                </a:solidFill>
                <a:latin typeface="Trebuchet MS"/>
                <a:cs typeface="Trebuchet MS"/>
              </a:rPr>
              <a:t>which</a:t>
            </a:r>
            <a:r>
              <a:rPr sz="1600" spc="7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38" dirty="0">
                <a:solidFill>
                  <a:srgbClr val="344154"/>
                </a:solidFill>
                <a:latin typeface="Trebuchet MS"/>
                <a:cs typeface="Trebuchet MS"/>
              </a:rPr>
              <a:t>deviate</a:t>
            </a:r>
            <a:r>
              <a:rPr sz="1600" spc="73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38" dirty="0">
                <a:solidFill>
                  <a:srgbClr val="344154"/>
                </a:solidFill>
                <a:latin typeface="Trebuchet MS"/>
                <a:cs typeface="Trebuchet MS"/>
              </a:rPr>
              <a:t>significantly</a:t>
            </a:r>
            <a:r>
              <a:rPr sz="1600" spc="73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344154"/>
                </a:solidFill>
                <a:latin typeface="Trebuchet MS"/>
                <a:cs typeface="Trebuchet MS"/>
              </a:rPr>
              <a:t>from</a:t>
            </a:r>
            <a:r>
              <a:rPr sz="1600" spc="73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the</a:t>
            </a:r>
            <a:r>
              <a:rPr sz="1600" spc="60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56" dirty="0">
                <a:solidFill>
                  <a:srgbClr val="344154"/>
                </a:solidFill>
                <a:latin typeface="Trebuchet MS"/>
                <a:cs typeface="Trebuchet MS"/>
              </a:rPr>
              <a:t>rest </a:t>
            </a: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of</a:t>
            </a:r>
            <a:r>
              <a:rPr sz="1600" spc="64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the</a:t>
            </a:r>
            <a:r>
              <a:rPr sz="1600" spc="56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-9" dirty="0">
                <a:solidFill>
                  <a:srgbClr val="344154"/>
                </a:solidFill>
                <a:latin typeface="Trebuchet MS"/>
                <a:cs typeface="Trebuchet MS"/>
              </a:rPr>
              <a:t>data.</a:t>
            </a:r>
            <a:endParaRPr sz="1600" dirty="0">
              <a:latin typeface="Trebuchet MS"/>
              <a:cs typeface="Trebuchet MS"/>
            </a:endParaRPr>
          </a:p>
          <a:p>
            <a:pPr marL="181358" marR="136833" indent="-171041">
              <a:lnSpc>
                <a:spcPct val="150000"/>
              </a:lnSpc>
              <a:spcBef>
                <a:spcPts val="761"/>
              </a:spcBef>
              <a:buAutoNum type="arabicPeriod"/>
              <a:tabLst>
                <a:tab pos="182444" algn="l"/>
              </a:tabLst>
            </a:pP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Type</a:t>
            </a:r>
            <a:r>
              <a:rPr sz="1600" spc="64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73" dirty="0">
                <a:solidFill>
                  <a:srgbClr val="344154"/>
                </a:solidFill>
                <a:latin typeface="Trebuchet MS"/>
                <a:cs typeface="Trebuchet MS"/>
              </a:rPr>
              <a:t>2</a:t>
            </a:r>
            <a:r>
              <a:rPr sz="1600" spc="60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316" dirty="0">
                <a:solidFill>
                  <a:srgbClr val="344154"/>
                </a:solidFill>
                <a:latin typeface="Trebuchet MS"/>
                <a:cs typeface="Trebuchet MS"/>
              </a:rPr>
              <a:t>–</a:t>
            </a:r>
            <a:r>
              <a:rPr sz="1600" spc="60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Contextual</a:t>
            </a:r>
            <a:r>
              <a:rPr sz="1600" spc="7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154" dirty="0">
                <a:solidFill>
                  <a:srgbClr val="344154"/>
                </a:solidFill>
                <a:latin typeface="Trebuchet MS"/>
                <a:cs typeface="Trebuchet MS"/>
              </a:rPr>
              <a:t>-</a:t>
            </a:r>
            <a:r>
              <a:rPr sz="1600" spc="64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73" dirty="0">
                <a:solidFill>
                  <a:srgbClr val="344154"/>
                </a:solidFill>
                <a:latin typeface="Trebuchet MS"/>
                <a:cs typeface="Trebuchet MS"/>
              </a:rPr>
              <a:t>anomalous</a:t>
            </a:r>
            <a:r>
              <a:rPr sz="1600" spc="7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344154"/>
                </a:solidFill>
                <a:latin typeface="Trebuchet MS"/>
                <a:cs typeface="Trebuchet MS"/>
              </a:rPr>
              <a:t>in</a:t>
            </a:r>
            <a:r>
              <a:rPr sz="1600" spc="68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a</a:t>
            </a:r>
            <a:r>
              <a:rPr sz="1600" spc="56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specific</a:t>
            </a:r>
            <a:r>
              <a:rPr sz="1600" spc="86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context</a:t>
            </a:r>
            <a:r>
              <a:rPr sz="1600" spc="73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26" dirty="0">
                <a:solidFill>
                  <a:srgbClr val="344154"/>
                </a:solidFill>
                <a:latin typeface="Trebuchet MS"/>
                <a:cs typeface="Trebuchet MS"/>
              </a:rPr>
              <a:t>or 	</a:t>
            </a: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condition</a:t>
            </a:r>
            <a:r>
              <a:rPr sz="1600" spc="64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(but </a:t>
            </a:r>
            <a:r>
              <a:rPr sz="1600" spc="60" dirty="0">
                <a:solidFill>
                  <a:srgbClr val="344154"/>
                </a:solidFill>
                <a:latin typeface="Trebuchet MS"/>
                <a:cs typeface="Trebuchet MS"/>
              </a:rPr>
              <a:t>not</a:t>
            </a:r>
            <a:r>
              <a:rPr sz="1600" spc="68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38" dirty="0">
                <a:solidFill>
                  <a:srgbClr val="344154"/>
                </a:solidFill>
                <a:latin typeface="Trebuchet MS"/>
                <a:cs typeface="Trebuchet MS"/>
              </a:rPr>
              <a:t>otherwise)</a:t>
            </a:r>
            <a:endParaRPr sz="1600" dirty="0">
              <a:latin typeface="Trebuchet MS"/>
              <a:cs typeface="Trebuchet MS"/>
            </a:endParaRPr>
          </a:p>
          <a:p>
            <a:pPr marL="181358" marR="4344" indent="-171041">
              <a:lnSpc>
                <a:spcPct val="150000"/>
              </a:lnSpc>
              <a:spcBef>
                <a:spcPts val="761"/>
              </a:spcBef>
              <a:buAutoNum type="arabicPeriod"/>
              <a:tabLst>
                <a:tab pos="182444" algn="l"/>
              </a:tabLst>
            </a:pP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Type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73" dirty="0">
                <a:solidFill>
                  <a:srgbClr val="344154"/>
                </a:solidFill>
                <a:latin typeface="Trebuchet MS"/>
                <a:cs typeface="Trebuchet MS"/>
              </a:rPr>
              <a:t>3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316" dirty="0">
                <a:solidFill>
                  <a:srgbClr val="344154"/>
                </a:solidFill>
                <a:latin typeface="Trebuchet MS"/>
                <a:cs typeface="Trebuchet MS"/>
              </a:rPr>
              <a:t>–</a:t>
            </a: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Collective-</a:t>
            </a:r>
            <a:r>
              <a:rPr sz="1600" spc="73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43" dirty="0">
                <a:solidFill>
                  <a:srgbClr val="344154"/>
                </a:solidFill>
                <a:latin typeface="Trebuchet MS"/>
                <a:cs typeface="Trebuchet MS"/>
              </a:rPr>
              <a:t>collection</a:t>
            </a:r>
            <a:r>
              <a:rPr sz="1600" spc="86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43" dirty="0">
                <a:solidFill>
                  <a:srgbClr val="344154"/>
                </a:solidFill>
                <a:latin typeface="Trebuchet MS"/>
                <a:cs typeface="Trebuchet MS"/>
              </a:rPr>
              <a:t>of</a:t>
            </a:r>
            <a:r>
              <a:rPr sz="1600" spc="56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data</a:t>
            </a: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344154"/>
                </a:solidFill>
                <a:latin typeface="Trebuchet MS"/>
                <a:cs typeface="Trebuchet MS"/>
              </a:rPr>
              <a:t>points</a:t>
            </a:r>
            <a:r>
              <a:rPr sz="1600" spc="56" dirty="0">
                <a:solidFill>
                  <a:srgbClr val="344154"/>
                </a:solidFill>
                <a:latin typeface="Trebuchet MS"/>
                <a:cs typeface="Trebuchet MS"/>
              </a:rPr>
              <a:t> is</a:t>
            </a:r>
            <a:r>
              <a:rPr sz="1600" spc="68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64" dirty="0">
                <a:solidFill>
                  <a:srgbClr val="344154"/>
                </a:solidFill>
                <a:latin typeface="Trebuchet MS"/>
                <a:cs typeface="Trebuchet MS"/>
              </a:rPr>
              <a:t>anomalous 	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with</a:t>
            </a:r>
            <a:r>
              <a:rPr sz="1600" spc="9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344154"/>
                </a:solidFill>
                <a:latin typeface="Trebuchet MS"/>
                <a:cs typeface="Trebuchet MS"/>
              </a:rPr>
              <a:t>respect</a:t>
            </a:r>
            <a:r>
              <a:rPr sz="1600" spc="111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to</a:t>
            </a:r>
            <a:r>
              <a:rPr sz="1600" spc="7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the</a:t>
            </a:r>
            <a:r>
              <a:rPr sz="1600" spc="86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344154"/>
                </a:solidFill>
                <a:latin typeface="Trebuchet MS"/>
                <a:cs typeface="Trebuchet MS"/>
              </a:rPr>
              <a:t>entire</a:t>
            </a:r>
            <a:r>
              <a:rPr sz="1600" spc="10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51" dirty="0">
                <a:solidFill>
                  <a:srgbClr val="344154"/>
                </a:solidFill>
                <a:latin typeface="Trebuchet MS"/>
                <a:cs typeface="Trebuchet MS"/>
              </a:rPr>
              <a:t>data</a:t>
            </a:r>
            <a:r>
              <a:rPr sz="1600" spc="77" dirty="0">
                <a:solidFill>
                  <a:srgbClr val="344154"/>
                </a:solidFill>
                <a:latin typeface="Trebuchet MS"/>
                <a:cs typeface="Trebuchet MS"/>
              </a:rPr>
              <a:t> </a:t>
            </a:r>
            <a:r>
              <a:rPr sz="1600" spc="47" dirty="0">
                <a:solidFill>
                  <a:srgbClr val="344154"/>
                </a:solidFill>
                <a:latin typeface="Trebuchet MS"/>
                <a:cs typeface="Trebuchet MS"/>
              </a:rPr>
              <a:t>set</a:t>
            </a:r>
            <a:endParaRPr sz="16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5880" y="898520"/>
            <a:ext cx="2743199" cy="16571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285" y="2918075"/>
            <a:ext cx="4030388" cy="12218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7819" y="4396683"/>
            <a:ext cx="3099320" cy="15627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5046" y="3758405"/>
            <a:ext cx="3372636" cy="22010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3763E-7A88-2D2B-0029-5813F6A6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64" y="974959"/>
            <a:ext cx="8407032" cy="4908082"/>
          </a:xfrm>
        </p:spPr>
        <p:txBody>
          <a:bodyPr/>
          <a:lstStyle/>
          <a:p>
            <a:pPr algn="just"/>
            <a:r>
              <a:rPr lang="en-US" dirty="0"/>
              <a:t>Outliers are different from the noise data.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Noise is a random error or variance in a measured variable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Noise should be removed before outlier detection An outlier may indicate an experimental error, or it may be due to variability in the measurement.</a:t>
            </a:r>
          </a:p>
          <a:p>
            <a:pPr algn="just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12108A-C3B8-4D88-3164-3F8DA9F4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2302C-E63D-071D-4D03-44A6E9E3A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Box plots</a:t>
            </a:r>
          </a:p>
          <a:p>
            <a:r>
              <a:rPr lang="en-IN" dirty="0"/>
              <a:t>IQR method</a:t>
            </a:r>
          </a:p>
          <a:p>
            <a:r>
              <a:rPr lang="en-IN" dirty="0"/>
              <a:t>Z-score method</a:t>
            </a:r>
          </a:p>
          <a:p>
            <a:r>
              <a:rPr lang="en-IN" dirty="0" err="1"/>
              <a:t>knn</a:t>
            </a:r>
            <a:endParaRPr lang="en-IN" dirty="0"/>
          </a:p>
          <a:p>
            <a:r>
              <a:rPr lang="en-IN" dirty="0"/>
              <a:t>LOF</a:t>
            </a:r>
          </a:p>
          <a:p>
            <a:r>
              <a:rPr lang="en-IN" dirty="0"/>
              <a:t>Clustering</a:t>
            </a:r>
          </a:p>
          <a:p>
            <a:endParaRPr lang="en-IN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89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98"/>
              </a:spcBef>
            </a:pP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Methods</a:t>
            </a:r>
            <a:r>
              <a:rPr b="1" spc="-60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to</a:t>
            </a:r>
            <a:r>
              <a:rPr b="1" spc="-51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identify</a:t>
            </a:r>
            <a:r>
              <a:rPr b="1" spc="-43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outliers</a:t>
            </a:r>
            <a:r>
              <a:rPr b="1" spc="-60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in</a:t>
            </a:r>
            <a:r>
              <a:rPr b="1" spc="-47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the</a:t>
            </a:r>
            <a:r>
              <a:rPr b="1" spc="-38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spc="-17" dirty="0">
                <a:solidFill>
                  <a:srgbClr val="232323"/>
                </a:solidFill>
                <a:latin typeface="Calibri"/>
                <a:cs typeface="Calibri"/>
              </a:rPr>
              <a:t>data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89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98"/>
              </a:spcBef>
            </a:pPr>
            <a:r>
              <a:rPr spc="-26" dirty="0"/>
              <a:t>Understanding</a:t>
            </a:r>
            <a:r>
              <a:rPr spc="-120" dirty="0"/>
              <a:t> </a:t>
            </a:r>
            <a:r>
              <a:rPr spc="-9" dirty="0"/>
              <a:t>Boxplots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311" y="2110833"/>
            <a:ext cx="5800908" cy="1962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5692" y="3202711"/>
            <a:ext cx="8082992" cy="2440022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6451246" marR="4344">
              <a:lnSpc>
                <a:spcPct val="102200"/>
              </a:lnSpc>
              <a:spcBef>
                <a:spcPts val="77"/>
              </a:spcBef>
            </a:pPr>
            <a:r>
              <a:rPr sz="1325" b="1" dirty="0">
                <a:solidFill>
                  <a:srgbClr val="263138"/>
                </a:solidFill>
                <a:latin typeface="Arial"/>
                <a:cs typeface="Arial"/>
              </a:rPr>
              <a:t>Outliers</a:t>
            </a:r>
            <a:r>
              <a:rPr sz="1325" b="1" spc="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are</a:t>
            </a:r>
            <a:r>
              <a:rPr sz="1325" spc="17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3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-17" dirty="0">
                <a:solidFill>
                  <a:srgbClr val="263138"/>
                </a:solidFill>
                <a:latin typeface="Arial"/>
                <a:cs typeface="Arial"/>
              </a:rPr>
              <a:t>data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points</a:t>
            </a:r>
            <a:r>
              <a:rPr sz="1325" spc="111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b="1" dirty="0">
                <a:solidFill>
                  <a:srgbClr val="263138"/>
                </a:solidFill>
                <a:latin typeface="Arial"/>
                <a:cs typeface="Arial"/>
              </a:rPr>
              <a:t>below</a:t>
            </a:r>
            <a:r>
              <a:rPr sz="1325" b="1" spc="162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b="1" spc="-21" dirty="0">
                <a:solidFill>
                  <a:srgbClr val="263138"/>
                </a:solidFill>
                <a:latin typeface="Arial"/>
                <a:cs typeface="Arial"/>
              </a:rPr>
              <a:t>and </a:t>
            </a:r>
            <a:r>
              <a:rPr sz="1325" b="1" spc="-9" dirty="0">
                <a:solidFill>
                  <a:srgbClr val="263138"/>
                </a:solidFill>
                <a:latin typeface="Arial"/>
                <a:cs typeface="Arial"/>
              </a:rPr>
              <a:t>above</a:t>
            </a:r>
            <a:r>
              <a:rPr sz="1325" b="1" spc="38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7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b="1" dirty="0">
                <a:solidFill>
                  <a:srgbClr val="263138"/>
                </a:solidFill>
                <a:latin typeface="Arial"/>
                <a:cs typeface="Arial"/>
              </a:rPr>
              <a:t>lower</a:t>
            </a:r>
            <a:r>
              <a:rPr sz="1325" b="1" spc="47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b="1" spc="-21" dirty="0">
                <a:solidFill>
                  <a:srgbClr val="263138"/>
                </a:solidFill>
                <a:latin typeface="Arial"/>
                <a:cs typeface="Arial"/>
              </a:rPr>
              <a:t>and </a:t>
            </a:r>
            <a:r>
              <a:rPr sz="1325" b="1" dirty="0">
                <a:solidFill>
                  <a:srgbClr val="263138"/>
                </a:solidFill>
                <a:latin typeface="Arial"/>
                <a:cs typeface="Arial"/>
              </a:rPr>
              <a:t>upper</a:t>
            </a:r>
            <a:r>
              <a:rPr sz="1325" b="1" spc="-68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b="1" spc="-9" dirty="0">
                <a:solidFill>
                  <a:srgbClr val="263138"/>
                </a:solidFill>
                <a:latin typeface="Arial"/>
                <a:cs typeface="Arial"/>
              </a:rPr>
              <a:t>limit</a:t>
            </a:r>
            <a:r>
              <a:rPr sz="1325" spc="-9" dirty="0">
                <a:solidFill>
                  <a:srgbClr val="263138"/>
                </a:solidFill>
                <a:latin typeface="Arial"/>
                <a:cs typeface="Arial"/>
              </a:rPr>
              <a:t>.</a:t>
            </a:r>
            <a:endParaRPr sz="1325">
              <a:latin typeface="Arial"/>
              <a:cs typeface="Arial"/>
            </a:endParaRPr>
          </a:p>
          <a:p>
            <a:pPr>
              <a:spcBef>
                <a:spcPts val="1338"/>
              </a:spcBef>
            </a:pPr>
            <a:endParaRPr sz="1325">
              <a:latin typeface="Arial"/>
              <a:cs typeface="Arial"/>
            </a:endParaRPr>
          </a:p>
          <a:p>
            <a:pPr marL="70046" indent="-66245">
              <a:buSzPct val="93548"/>
              <a:buFont typeface="Arial"/>
              <a:buChar char="•"/>
              <a:tabLst>
                <a:tab pos="70046" algn="l"/>
              </a:tabLst>
            </a:pPr>
            <a:r>
              <a:rPr sz="1325" b="1" dirty="0">
                <a:solidFill>
                  <a:srgbClr val="263138"/>
                </a:solidFill>
                <a:latin typeface="Arial"/>
                <a:cs typeface="Arial"/>
              </a:rPr>
              <a:t>Minimum</a:t>
            </a:r>
            <a:r>
              <a:rPr sz="1325" b="1" spc="21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–</a:t>
            </a:r>
            <a:r>
              <a:rPr sz="1325" spc="7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43" dirty="0">
                <a:solidFill>
                  <a:srgbClr val="263138"/>
                </a:solidFill>
                <a:latin typeface="Arial"/>
                <a:cs typeface="Arial"/>
              </a:rPr>
              <a:t>It</a:t>
            </a:r>
            <a:r>
              <a:rPr sz="1325" spc="38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is</a:t>
            </a:r>
            <a:r>
              <a:rPr sz="1325" spc="51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51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minimum</a:t>
            </a:r>
            <a:r>
              <a:rPr sz="1325" spc="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value</a:t>
            </a:r>
            <a:r>
              <a:rPr sz="1325" spc="6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in</a:t>
            </a:r>
            <a:r>
              <a:rPr sz="1325" spc="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51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dataset</a:t>
            </a:r>
            <a:r>
              <a:rPr sz="1325" spc="3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excluding</a:t>
            </a:r>
            <a:r>
              <a:rPr sz="1325" spc="6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6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-9" dirty="0">
                <a:solidFill>
                  <a:srgbClr val="263138"/>
                </a:solidFill>
                <a:latin typeface="Arial"/>
                <a:cs typeface="Arial"/>
              </a:rPr>
              <a:t>outliers</a:t>
            </a:r>
            <a:endParaRPr sz="1325">
              <a:latin typeface="Arial"/>
              <a:cs typeface="Arial"/>
            </a:endParaRPr>
          </a:p>
          <a:p>
            <a:pPr marL="70046" indent="-66245">
              <a:spcBef>
                <a:spcPts val="34"/>
              </a:spcBef>
              <a:buSzPct val="93548"/>
              <a:buFont typeface="Arial"/>
              <a:buChar char="•"/>
              <a:tabLst>
                <a:tab pos="70046" algn="l"/>
              </a:tabLst>
            </a:pPr>
            <a:r>
              <a:rPr sz="1325" b="1" spc="-9" dirty="0">
                <a:solidFill>
                  <a:srgbClr val="263138"/>
                </a:solidFill>
                <a:latin typeface="Arial"/>
                <a:cs typeface="Arial"/>
              </a:rPr>
              <a:t>First</a:t>
            </a:r>
            <a:r>
              <a:rPr sz="1325" b="1" spc="3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b="1" dirty="0">
                <a:solidFill>
                  <a:srgbClr val="263138"/>
                </a:solidFill>
                <a:latin typeface="Arial"/>
                <a:cs typeface="Arial"/>
              </a:rPr>
              <a:t>Quartile</a:t>
            </a:r>
            <a:r>
              <a:rPr sz="1325" b="1" spc="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b="1" spc="47" dirty="0">
                <a:solidFill>
                  <a:srgbClr val="263138"/>
                </a:solidFill>
                <a:latin typeface="Arial"/>
                <a:cs typeface="Arial"/>
              </a:rPr>
              <a:t>(Q1)</a:t>
            </a:r>
            <a:r>
              <a:rPr sz="1325" b="1" spc="21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–</a:t>
            </a:r>
            <a:r>
              <a:rPr sz="1325" spc="47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73" dirty="0">
                <a:solidFill>
                  <a:srgbClr val="263138"/>
                </a:solidFill>
                <a:latin typeface="Arial"/>
                <a:cs typeface="Arial"/>
              </a:rPr>
              <a:t>25%</a:t>
            </a:r>
            <a:r>
              <a:rPr sz="1325" spc="9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43" dirty="0">
                <a:solidFill>
                  <a:srgbClr val="263138"/>
                </a:solidFill>
                <a:latin typeface="Arial"/>
                <a:cs typeface="Arial"/>
              </a:rPr>
              <a:t>of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26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data</a:t>
            </a:r>
            <a:r>
              <a:rPr sz="1325" spc="3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lies</a:t>
            </a:r>
            <a:r>
              <a:rPr sz="1325" spc="26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60" dirty="0">
                <a:solidFill>
                  <a:srgbClr val="263138"/>
                </a:solidFill>
                <a:latin typeface="Arial"/>
                <a:cs typeface="Arial"/>
              </a:rPr>
              <a:t>below</a:t>
            </a:r>
            <a:r>
              <a:rPr sz="1325" spc="26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4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First</a:t>
            </a:r>
            <a:r>
              <a:rPr sz="1325" spc="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(lower)</a:t>
            </a:r>
            <a:r>
              <a:rPr sz="1325" spc="68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-9" dirty="0">
                <a:solidFill>
                  <a:srgbClr val="263138"/>
                </a:solidFill>
                <a:latin typeface="Arial"/>
                <a:cs typeface="Arial"/>
              </a:rPr>
              <a:t>Quartile.</a:t>
            </a:r>
            <a:endParaRPr sz="1325">
              <a:latin typeface="Arial"/>
              <a:cs typeface="Arial"/>
            </a:endParaRPr>
          </a:p>
          <a:p>
            <a:pPr marL="10860" marR="1363444" indent="-7602">
              <a:lnSpc>
                <a:spcPct val="101299"/>
              </a:lnSpc>
              <a:spcBef>
                <a:spcPts val="9"/>
              </a:spcBef>
              <a:buSzPct val="93548"/>
              <a:buFont typeface="Arial"/>
              <a:buChar char="•"/>
              <a:tabLst>
                <a:tab pos="10860" algn="l"/>
                <a:tab pos="69503" algn="l"/>
              </a:tabLst>
            </a:pPr>
            <a:r>
              <a:rPr sz="1325" b="1" dirty="0">
                <a:solidFill>
                  <a:srgbClr val="263138"/>
                </a:solidFill>
                <a:latin typeface="Arial"/>
                <a:cs typeface="Arial"/>
              </a:rPr>
              <a:t>	Median</a:t>
            </a:r>
            <a:r>
              <a:rPr sz="1325" b="1" spc="9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b="1" spc="43" dirty="0">
                <a:solidFill>
                  <a:srgbClr val="263138"/>
                </a:solidFill>
                <a:latin typeface="Arial"/>
                <a:cs typeface="Arial"/>
              </a:rPr>
              <a:t>(Q2)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–</a:t>
            </a:r>
            <a:r>
              <a:rPr sz="1325" spc="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43" dirty="0">
                <a:solidFill>
                  <a:srgbClr val="263138"/>
                </a:solidFill>
                <a:latin typeface="Arial"/>
                <a:cs typeface="Arial"/>
              </a:rPr>
              <a:t>It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 is</a:t>
            </a:r>
            <a:r>
              <a:rPr sz="1325" spc="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60" dirty="0">
                <a:solidFill>
                  <a:srgbClr val="263138"/>
                </a:solidFill>
                <a:latin typeface="Arial"/>
                <a:cs typeface="Arial"/>
              </a:rPr>
              <a:t>mid-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point</a:t>
            </a:r>
            <a:r>
              <a:rPr sz="1325" spc="-17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51" dirty="0">
                <a:solidFill>
                  <a:srgbClr val="263138"/>
                </a:solidFill>
                <a:latin typeface="Arial"/>
                <a:cs typeface="Arial"/>
              </a:rPr>
              <a:t>of</a:t>
            </a:r>
            <a:r>
              <a:rPr sz="1325" spc="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26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dataset.</a:t>
            </a:r>
            <a:r>
              <a:rPr sz="1325" spc="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56" dirty="0">
                <a:solidFill>
                  <a:srgbClr val="263138"/>
                </a:solidFill>
                <a:latin typeface="Arial"/>
                <a:cs typeface="Arial"/>
              </a:rPr>
              <a:t>Half</a:t>
            </a:r>
            <a:r>
              <a:rPr sz="1325" spc="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43" dirty="0">
                <a:solidFill>
                  <a:srgbClr val="263138"/>
                </a:solidFill>
                <a:latin typeface="Arial"/>
                <a:cs typeface="Arial"/>
              </a:rPr>
              <a:t>of</a:t>
            </a:r>
            <a:r>
              <a:rPr sz="1325" spc="26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values</a:t>
            </a:r>
            <a:r>
              <a:rPr sz="1325" spc="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lie</a:t>
            </a:r>
            <a:r>
              <a:rPr sz="1325" spc="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60" dirty="0">
                <a:solidFill>
                  <a:srgbClr val="263138"/>
                </a:solidFill>
                <a:latin typeface="Arial"/>
                <a:cs typeface="Arial"/>
              </a:rPr>
              <a:t>below</a:t>
            </a:r>
            <a:r>
              <a:rPr sz="1325" spc="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56" dirty="0">
                <a:solidFill>
                  <a:srgbClr val="263138"/>
                </a:solidFill>
                <a:latin typeface="Arial"/>
                <a:cs typeface="Arial"/>
              </a:rPr>
              <a:t>it</a:t>
            </a:r>
            <a:r>
              <a:rPr sz="1325" spc="-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and</a:t>
            </a:r>
            <a:r>
              <a:rPr sz="1325" spc="17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30" dirty="0">
                <a:solidFill>
                  <a:srgbClr val="263138"/>
                </a:solidFill>
                <a:latin typeface="Arial"/>
                <a:cs typeface="Arial"/>
              </a:rPr>
              <a:t>half </a:t>
            </a:r>
            <a:r>
              <a:rPr sz="1325" spc="-9" dirty="0">
                <a:solidFill>
                  <a:srgbClr val="263138"/>
                </a:solidFill>
                <a:latin typeface="Arial"/>
                <a:cs typeface="Arial"/>
              </a:rPr>
              <a:t>above.</a:t>
            </a:r>
            <a:endParaRPr sz="1325">
              <a:latin typeface="Arial"/>
              <a:cs typeface="Arial"/>
            </a:endParaRPr>
          </a:p>
          <a:p>
            <a:pPr marL="70046" indent="-66245">
              <a:spcBef>
                <a:spcPts val="30"/>
              </a:spcBef>
              <a:buSzPct val="93548"/>
              <a:buFont typeface="Arial"/>
              <a:buChar char="•"/>
              <a:tabLst>
                <a:tab pos="70046" algn="l"/>
              </a:tabLst>
            </a:pPr>
            <a:r>
              <a:rPr sz="1325" b="1" dirty="0">
                <a:solidFill>
                  <a:srgbClr val="263138"/>
                </a:solidFill>
                <a:latin typeface="Arial"/>
                <a:cs typeface="Arial"/>
              </a:rPr>
              <a:t>Third</a:t>
            </a:r>
            <a:r>
              <a:rPr sz="1325" b="1" spc="9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b="1" dirty="0">
                <a:solidFill>
                  <a:srgbClr val="263138"/>
                </a:solidFill>
                <a:latin typeface="Arial"/>
                <a:cs typeface="Arial"/>
              </a:rPr>
              <a:t>Quartile</a:t>
            </a:r>
            <a:r>
              <a:rPr sz="1325" b="1" spc="3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b="1" spc="43" dirty="0">
                <a:solidFill>
                  <a:srgbClr val="263138"/>
                </a:solidFill>
                <a:latin typeface="Arial"/>
                <a:cs typeface="Arial"/>
              </a:rPr>
              <a:t>(Q3)</a:t>
            </a:r>
            <a:r>
              <a:rPr sz="1325" b="1" spc="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-68" dirty="0">
                <a:solidFill>
                  <a:srgbClr val="263138"/>
                </a:solidFill>
                <a:latin typeface="Arial"/>
                <a:cs typeface="Arial"/>
              </a:rPr>
              <a:t>–</a:t>
            </a:r>
            <a:r>
              <a:rPr sz="1325" spc="3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73" dirty="0">
                <a:solidFill>
                  <a:srgbClr val="263138"/>
                </a:solidFill>
                <a:latin typeface="Arial"/>
                <a:cs typeface="Arial"/>
              </a:rPr>
              <a:t>75%</a:t>
            </a:r>
            <a:r>
              <a:rPr sz="1325" spc="9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51" dirty="0">
                <a:solidFill>
                  <a:srgbClr val="263138"/>
                </a:solidFill>
                <a:latin typeface="Arial"/>
                <a:cs typeface="Arial"/>
              </a:rPr>
              <a:t>of</a:t>
            </a:r>
            <a:r>
              <a:rPr sz="1325" spc="4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4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data</a:t>
            </a:r>
            <a:r>
              <a:rPr sz="1325" spc="3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lies</a:t>
            </a:r>
            <a:r>
              <a:rPr sz="1325" spc="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60" dirty="0">
                <a:solidFill>
                  <a:srgbClr val="263138"/>
                </a:solidFill>
                <a:latin typeface="Arial"/>
                <a:cs typeface="Arial"/>
              </a:rPr>
              <a:t>below</a:t>
            </a:r>
            <a:r>
              <a:rPr sz="1325" spc="26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26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Third</a:t>
            </a:r>
            <a:r>
              <a:rPr sz="1325" spc="4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(Upper)</a:t>
            </a:r>
            <a:r>
              <a:rPr sz="1325" spc="38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-9" dirty="0">
                <a:solidFill>
                  <a:srgbClr val="263138"/>
                </a:solidFill>
                <a:latin typeface="Arial"/>
                <a:cs typeface="Arial"/>
              </a:rPr>
              <a:t>Quartile.</a:t>
            </a:r>
            <a:endParaRPr sz="1325">
              <a:latin typeface="Arial"/>
              <a:cs typeface="Arial"/>
            </a:endParaRPr>
          </a:p>
          <a:p>
            <a:pPr marL="70046" indent="-66245">
              <a:spcBef>
                <a:spcPts val="30"/>
              </a:spcBef>
              <a:buSzPct val="93548"/>
              <a:buFont typeface="Arial"/>
              <a:buChar char="•"/>
              <a:tabLst>
                <a:tab pos="70046" algn="l"/>
              </a:tabLst>
            </a:pPr>
            <a:r>
              <a:rPr sz="1325" b="1" dirty="0">
                <a:solidFill>
                  <a:srgbClr val="263138"/>
                </a:solidFill>
                <a:latin typeface="Arial"/>
                <a:cs typeface="Arial"/>
              </a:rPr>
              <a:t>Maximum</a:t>
            </a:r>
            <a:r>
              <a:rPr sz="1325" b="1" spc="68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-68" dirty="0">
                <a:solidFill>
                  <a:srgbClr val="263138"/>
                </a:solidFill>
                <a:latin typeface="Arial"/>
                <a:cs typeface="Arial"/>
              </a:rPr>
              <a:t>–</a:t>
            </a:r>
            <a:r>
              <a:rPr sz="1325" spc="6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43" dirty="0">
                <a:solidFill>
                  <a:srgbClr val="263138"/>
                </a:solidFill>
                <a:latin typeface="Arial"/>
                <a:cs typeface="Arial"/>
              </a:rPr>
              <a:t>It</a:t>
            </a:r>
            <a:r>
              <a:rPr sz="1325" spc="6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is</a:t>
            </a:r>
            <a:r>
              <a:rPr sz="1325" spc="4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7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maximum</a:t>
            </a:r>
            <a:r>
              <a:rPr sz="1325" spc="38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value</a:t>
            </a:r>
            <a:r>
              <a:rPr sz="1325" spc="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in</a:t>
            </a:r>
            <a:r>
              <a:rPr sz="1325" spc="6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60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dataset</a:t>
            </a:r>
            <a:r>
              <a:rPr sz="1325" spc="4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excluding</a:t>
            </a:r>
            <a:r>
              <a:rPr sz="1325" spc="86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1325" spc="7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1325" spc="-9" dirty="0">
                <a:solidFill>
                  <a:srgbClr val="263138"/>
                </a:solidFill>
                <a:latin typeface="Arial"/>
                <a:cs typeface="Arial"/>
              </a:rPr>
              <a:t>outliers.</a:t>
            </a:r>
            <a:endParaRPr sz="132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0025" y="1764110"/>
            <a:ext cx="714579" cy="149694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898" dirty="0">
                <a:solidFill>
                  <a:srgbClr val="FF0000"/>
                </a:solidFill>
                <a:latin typeface="Consolas"/>
                <a:cs typeface="Consolas"/>
              </a:rPr>
              <a:t>IQR</a:t>
            </a:r>
            <a:r>
              <a:rPr sz="898" spc="-4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898" spc="9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898" spc="-9" dirty="0">
                <a:solidFill>
                  <a:srgbClr val="FF0000"/>
                </a:solidFill>
                <a:latin typeface="Consolas"/>
                <a:cs typeface="Consolas"/>
              </a:rPr>
              <a:t>Q3-</a:t>
            </a:r>
            <a:r>
              <a:rPr sz="898" spc="-21" dirty="0">
                <a:solidFill>
                  <a:srgbClr val="FF0000"/>
                </a:solidFill>
                <a:latin typeface="Consolas"/>
                <a:cs typeface="Consolas"/>
              </a:rPr>
              <a:t>Q1</a:t>
            </a:r>
            <a:endParaRPr sz="898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4429" y="2070354"/>
            <a:ext cx="1661014" cy="426051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898" dirty="0">
                <a:solidFill>
                  <a:srgbClr val="FF0000"/>
                </a:solidFill>
                <a:latin typeface="Consolas"/>
                <a:cs typeface="Consolas"/>
              </a:rPr>
              <a:t>Lower Limit</a:t>
            </a:r>
            <a:r>
              <a:rPr sz="898" spc="-9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898" spc="-4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FF0000"/>
                </a:solidFill>
                <a:latin typeface="Consolas"/>
                <a:cs typeface="Consolas"/>
              </a:rPr>
              <a:t>Q1</a:t>
            </a:r>
            <a:r>
              <a:rPr sz="898" spc="-9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FF0000"/>
                </a:solidFill>
                <a:latin typeface="Consolas"/>
                <a:cs typeface="Consolas"/>
              </a:rPr>
              <a:t>-</a:t>
            </a:r>
            <a:r>
              <a:rPr sz="898" spc="-4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898" spc="-9" dirty="0">
                <a:solidFill>
                  <a:srgbClr val="FF0000"/>
                </a:solidFill>
                <a:latin typeface="Consolas"/>
                <a:cs typeface="Consolas"/>
              </a:rPr>
              <a:t>1.5*IQR</a:t>
            </a:r>
            <a:endParaRPr sz="898">
              <a:latin typeface="Consolas"/>
              <a:cs typeface="Consolas"/>
            </a:endParaRPr>
          </a:p>
          <a:p>
            <a:pPr>
              <a:spcBef>
                <a:spcPts val="26"/>
              </a:spcBef>
            </a:pPr>
            <a:endParaRPr sz="898">
              <a:latin typeface="Consolas"/>
              <a:cs typeface="Consolas"/>
            </a:endParaRPr>
          </a:p>
          <a:p>
            <a:pPr marL="10860"/>
            <a:r>
              <a:rPr sz="898" dirty="0">
                <a:solidFill>
                  <a:srgbClr val="FF0000"/>
                </a:solidFill>
                <a:latin typeface="Consolas"/>
                <a:cs typeface="Consolas"/>
              </a:rPr>
              <a:t>Upper</a:t>
            </a:r>
            <a:r>
              <a:rPr sz="898" spc="4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FF0000"/>
                </a:solidFill>
                <a:latin typeface="Consolas"/>
                <a:cs typeface="Consolas"/>
              </a:rPr>
              <a:t>Limit</a:t>
            </a:r>
            <a:r>
              <a:rPr sz="898" spc="9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898" spc="-13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FF0000"/>
                </a:solidFill>
                <a:latin typeface="Consolas"/>
                <a:cs typeface="Consolas"/>
              </a:rPr>
              <a:t>Q3</a:t>
            </a:r>
            <a:r>
              <a:rPr sz="898" spc="-9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FF0000"/>
                </a:solidFill>
                <a:latin typeface="Consolas"/>
                <a:cs typeface="Consolas"/>
              </a:rPr>
              <a:t>+</a:t>
            </a:r>
            <a:r>
              <a:rPr sz="898" spc="-9" dirty="0">
                <a:solidFill>
                  <a:srgbClr val="FF0000"/>
                </a:solidFill>
                <a:latin typeface="Consolas"/>
                <a:cs typeface="Consolas"/>
              </a:rPr>
              <a:t> 1.5*IQR</a:t>
            </a:r>
            <a:endParaRPr sz="898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9308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98"/>
              </a:spcBef>
            </a:pPr>
            <a:r>
              <a:rPr spc="-9" dirty="0"/>
              <a:t>Quartile</a:t>
            </a:r>
            <a:r>
              <a:rPr spc="-115" dirty="0"/>
              <a:t> </a:t>
            </a:r>
            <a:r>
              <a:rPr spc="-21" dirty="0"/>
              <a:t>Computation</a:t>
            </a:r>
            <a:r>
              <a:rPr spc="-124" dirty="0"/>
              <a:t> </a:t>
            </a:r>
            <a:r>
              <a:rPr spc="-9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1354007" y="2808359"/>
            <a:ext cx="1449247" cy="134662"/>
          </a:xfrm>
          <a:custGeom>
            <a:avLst/>
            <a:gdLst/>
            <a:ahLst/>
            <a:cxnLst/>
            <a:rect l="l" t="t" r="r" b="b"/>
            <a:pathLst>
              <a:path w="1694814" h="157480">
                <a:moveTo>
                  <a:pt x="1694688" y="156972"/>
                </a:moveTo>
                <a:lnTo>
                  <a:pt x="0" y="156972"/>
                </a:lnTo>
                <a:lnTo>
                  <a:pt x="0" y="0"/>
                </a:lnTo>
                <a:lnTo>
                  <a:pt x="1694688" y="0"/>
                </a:lnTo>
                <a:lnTo>
                  <a:pt x="1694688" y="1569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/>
          <p:nvPr/>
        </p:nvSpPr>
        <p:spPr>
          <a:xfrm>
            <a:off x="2867002" y="3368728"/>
            <a:ext cx="1450877" cy="134662"/>
          </a:xfrm>
          <a:custGeom>
            <a:avLst/>
            <a:gdLst/>
            <a:ahLst/>
            <a:cxnLst/>
            <a:rect l="l" t="t" r="r" b="b"/>
            <a:pathLst>
              <a:path w="1696720" h="157479">
                <a:moveTo>
                  <a:pt x="1696212" y="156971"/>
                </a:moveTo>
                <a:lnTo>
                  <a:pt x="0" y="156971"/>
                </a:lnTo>
                <a:lnTo>
                  <a:pt x="0" y="0"/>
                </a:lnTo>
                <a:lnTo>
                  <a:pt x="1696212" y="0"/>
                </a:lnTo>
                <a:lnTo>
                  <a:pt x="1696212" y="15697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 txBox="1"/>
          <p:nvPr/>
        </p:nvSpPr>
        <p:spPr>
          <a:xfrm>
            <a:off x="1341846" y="2785766"/>
            <a:ext cx="2984289" cy="149694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898" spc="-9" dirty="0">
                <a:solidFill>
                  <a:srgbClr val="263138"/>
                </a:solidFill>
                <a:latin typeface="Consolas"/>
                <a:cs typeface="Consolas"/>
              </a:rPr>
              <a:t>100,110,110,110,120,</a:t>
            </a:r>
            <a:r>
              <a:rPr sz="898" spc="-9" dirty="0">
                <a:solidFill>
                  <a:srgbClr val="FF0000"/>
                </a:solidFill>
                <a:latin typeface="Consolas"/>
                <a:cs typeface="Consolas"/>
              </a:rPr>
              <a:t>120,130</a:t>
            </a:r>
            <a:r>
              <a:rPr sz="898" spc="-9" dirty="0">
                <a:solidFill>
                  <a:srgbClr val="263138"/>
                </a:solidFill>
                <a:latin typeface="Consolas"/>
                <a:cs typeface="Consolas"/>
              </a:rPr>
              <a:t>,140,140,150,170,220</a:t>
            </a:r>
            <a:endParaRPr sz="898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9804" y="2089898"/>
            <a:ext cx="3543571" cy="981908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  <a:tabLst>
                <a:tab pos="182444" algn="l"/>
              </a:tabLst>
            </a:pPr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898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898" spc="-9" dirty="0">
                <a:solidFill>
                  <a:srgbClr val="263138"/>
                </a:solidFill>
                <a:latin typeface="Consolas"/>
                <a:cs typeface="Consolas"/>
              </a:rPr>
              <a:t>100,110,110,110,120,</a:t>
            </a:r>
            <a:r>
              <a:rPr sz="898" spc="-9" dirty="0">
                <a:solidFill>
                  <a:srgbClr val="FF0000"/>
                </a:solidFill>
                <a:latin typeface="Consolas"/>
                <a:cs typeface="Consolas"/>
              </a:rPr>
              <a:t>120,130</a:t>
            </a:r>
            <a:r>
              <a:rPr sz="898" spc="-9" dirty="0">
                <a:solidFill>
                  <a:srgbClr val="263138"/>
                </a:solidFill>
                <a:latin typeface="Consolas"/>
                <a:cs typeface="Consolas"/>
              </a:rPr>
              <a:t>,140,140,150,170,220</a:t>
            </a:r>
            <a:endParaRPr sz="898" dirty="0">
              <a:latin typeface="Consolas"/>
              <a:cs typeface="Consolas"/>
            </a:endParaRPr>
          </a:p>
          <a:p>
            <a:pPr>
              <a:spcBef>
                <a:spcPts val="26"/>
              </a:spcBef>
            </a:pPr>
            <a:endParaRPr sz="898" dirty="0">
              <a:latin typeface="Consolas"/>
              <a:cs typeface="Consolas"/>
            </a:endParaRPr>
          </a:p>
          <a:p>
            <a:pPr marL="10860">
              <a:tabLst>
                <a:tab pos="182444" algn="l"/>
                <a:tab pos="2326163" algn="l"/>
              </a:tabLst>
            </a:pPr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898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Median</a:t>
            </a:r>
            <a:r>
              <a:rPr sz="898" b="1" spc="-9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(Q2)</a:t>
            </a:r>
            <a:r>
              <a:rPr sz="898" b="1" spc="-4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</a:t>
            </a:r>
            <a:r>
              <a:rPr sz="898" spc="-4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(120+130)/2</a:t>
            </a:r>
            <a:r>
              <a:rPr sz="898" spc="-13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 </a:t>
            </a:r>
            <a:r>
              <a:rPr sz="898" b="1" spc="-21" dirty="0">
                <a:solidFill>
                  <a:srgbClr val="263138"/>
                </a:solidFill>
                <a:latin typeface="Consolas"/>
                <a:cs typeface="Consolas"/>
              </a:rPr>
              <a:t>125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	</a:t>
            </a:r>
            <a:r>
              <a:rPr sz="898" spc="-43" dirty="0">
                <a:solidFill>
                  <a:srgbClr val="263138"/>
                </a:solidFill>
                <a:latin typeface="Consolas"/>
                <a:cs typeface="Consolas"/>
              </a:rPr>
              <a:t>;</a:t>
            </a:r>
            <a:endParaRPr sz="898" dirty="0">
              <a:latin typeface="Consolas"/>
              <a:cs typeface="Consolas"/>
            </a:endParaRPr>
          </a:p>
          <a:p>
            <a:pPr marL="10860">
              <a:spcBef>
                <a:spcPts val="1035"/>
              </a:spcBef>
              <a:tabLst>
                <a:tab pos="182444" algn="l"/>
              </a:tabLst>
            </a:pPr>
            <a:r>
              <a:rPr sz="983" spc="-466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983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First</a:t>
            </a:r>
            <a:r>
              <a:rPr sz="983" spc="-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Quartile </a:t>
            </a:r>
            <a:r>
              <a:rPr sz="983" spc="77" dirty="0">
                <a:solidFill>
                  <a:srgbClr val="263138"/>
                </a:solidFill>
                <a:latin typeface="Arial"/>
                <a:cs typeface="Arial"/>
              </a:rPr>
              <a:t>-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 take</a:t>
            </a:r>
            <a:r>
              <a:rPr sz="983" spc="-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the first</a:t>
            </a:r>
            <a:r>
              <a:rPr sz="983" spc="-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six values</a:t>
            </a:r>
            <a:r>
              <a:rPr sz="983" spc="17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and find</a:t>
            </a:r>
            <a:r>
              <a:rPr sz="983" spc="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their</a:t>
            </a:r>
            <a:r>
              <a:rPr sz="983" spc="-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spc="-9" dirty="0">
                <a:solidFill>
                  <a:srgbClr val="263138"/>
                </a:solidFill>
                <a:latin typeface="Arial"/>
                <a:cs typeface="Arial"/>
              </a:rPr>
              <a:t>median.</a:t>
            </a:r>
            <a:endParaRPr sz="983" dirty="0">
              <a:latin typeface="Arial"/>
              <a:cs typeface="Arial"/>
            </a:endParaRPr>
          </a:p>
          <a:p>
            <a:pPr marL="10860">
              <a:spcBef>
                <a:spcPts val="34"/>
              </a:spcBef>
            </a:pPr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endParaRPr sz="898" dirty="0">
              <a:latin typeface="Times New Roman"/>
              <a:cs typeface="Times New Roman"/>
            </a:endParaRPr>
          </a:p>
          <a:p>
            <a:pPr marL="10860">
              <a:spcBef>
                <a:spcPts val="9"/>
              </a:spcBef>
            </a:pPr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endParaRPr sz="898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1847" y="2923909"/>
            <a:ext cx="1409067" cy="149694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Q1</a:t>
            </a:r>
            <a:r>
              <a:rPr sz="898" b="1" spc="-21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</a:t>
            </a:r>
            <a:r>
              <a:rPr sz="898" spc="-13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(110+110)/2</a:t>
            </a:r>
            <a:r>
              <a:rPr sz="898" spc="21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 </a:t>
            </a:r>
            <a:r>
              <a:rPr sz="898" b="1" spc="-21" dirty="0">
                <a:solidFill>
                  <a:srgbClr val="263138"/>
                </a:solidFill>
                <a:latin typeface="Consolas"/>
                <a:cs typeface="Consolas"/>
              </a:rPr>
              <a:t>110</a:t>
            </a:r>
            <a:endParaRPr sz="898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1846" y="3346178"/>
            <a:ext cx="2984289" cy="149694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898" spc="-9" dirty="0">
                <a:solidFill>
                  <a:srgbClr val="263138"/>
                </a:solidFill>
                <a:latin typeface="Consolas"/>
                <a:cs typeface="Consolas"/>
              </a:rPr>
              <a:t>100,110,110,110,120,</a:t>
            </a:r>
            <a:r>
              <a:rPr sz="898" spc="-9" dirty="0">
                <a:solidFill>
                  <a:srgbClr val="FF0000"/>
                </a:solidFill>
                <a:latin typeface="Consolas"/>
                <a:cs typeface="Consolas"/>
              </a:rPr>
              <a:t>120,130</a:t>
            </a:r>
            <a:r>
              <a:rPr sz="898" spc="-9" dirty="0">
                <a:solidFill>
                  <a:srgbClr val="263138"/>
                </a:solidFill>
                <a:latin typeface="Consolas"/>
                <a:cs typeface="Consolas"/>
              </a:rPr>
              <a:t>,140,140,150,170,220</a:t>
            </a:r>
            <a:endParaRPr sz="898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9804" y="3193674"/>
            <a:ext cx="3169992" cy="437487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  <a:tabLst>
                <a:tab pos="182444" algn="l"/>
              </a:tabLst>
            </a:pPr>
            <a:r>
              <a:rPr sz="983" spc="-466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983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Third Quartile,</a:t>
            </a:r>
            <a:r>
              <a:rPr sz="983" spc="9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take</a:t>
            </a:r>
            <a:r>
              <a:rPr sz="983" spc="-9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983" spc="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next</a:t>
            </a:r>
            <a:r>
              <a:rPr sz="983" spc="-17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six</a:t>
            </a:r>
            <a:r>
              <a:rPr sz="983" spc="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and</a:t>
            </a:r>
            <a:r>
              <a:rPr sz="983" spc="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find</a:t>
            </a:r>
            <a:r>
              <a:rPr sz="983" spc="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their</a:t>
            </a:r>
            <a:r>
              <a:rPr sz="983" spc="-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spc="-9" dirty="0">
                <a:solidFill>
                  <a:srgbClr val="263138"/>
                </a:solidFill>
                <a:latin typeface="Arial"/>
                <a:cs typeface="Arial"/>
              </a:rPr>
              <a:t>median.</a:t>
            </a:r>
            <a:endParaRPr sz="983">
              <a:latin typeface="Arial"/>
              <a:cs typeface="Arial"/>
            </a:endParaRPr>
          </a:p>
          <a:p>
            <a:pPr marL="10860">
              <a:spcBef>
                <a:spcPts val="34"/>
              </a:spcBef>
            </a:pPr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endParaRPr sz="898">
              <a:latin typeface="Times New Roman"/>
              <a:cs typeface="Times New Roman"/>
            </a:endParaRPr>
          </a:p>
          <a:p>
            <a:pPr marL="10860"/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endParaRPr sz="89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1847" y="3482977"/>
            <a:ext cx="1409067" cy="149694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Q3</a:t>
            </a:r>
            <a:r>
              <a:rPr sz="898" b="1" spc="-21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</a:t>
            </a:r>
            <a:r>
              <a:rPr sz="898" spc="-13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(140+150)/2</a:t>
            </a:r>
            <a:r>
              <a:rPr sz="898" spc="21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 </a:t>
            </a:r>
            <a:r>
              <a:rPr sz="898" b="1" spc="-21" dirty="0">
                <a:solidFill>
                  <a:srgbClr val="263138"/>
                </a:solidFill>
                <a:latin typeface="Consolas"/>
                <a:cs typeface="Consolas"/>
              </a:rPr>
              <a:t>145</a:t>
            </a:r>
            <a:endParaRPr sz="898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9804" y="3750123"/>
            <a:ext cx="5368571" cy="192500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  <a:tabLst>
                <a:tab pos="182444" algn="l"/>
              </a:tabLst>
            </a:pPr>
            <a:r>
              <a:rPr sz="983" spc="-466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983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If</a:t>
            </a:r>
            <a:r>
              <a:rPr sz="983" spc="17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983" spc="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total</a:t>
            </a:r>
            <a:r>
              <a:rPr sz="983" spc="21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number of</a:t>
            </a:r>
            <a:r>
              <a:rPr sz="983" spc="17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values</a:t>
            </a:r>
            <a:r>
              <a:rPr sz="983" spc="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is</a:t>
            </a:r>
            <a:r>
              <a:rPr sz="983" spc="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odd</a:t>
            </a:r>
            <a:r>
              <a:rPr sz="983" spc="4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then</a:t>
            </a:r>
            <a:r>
              <a:rPr sz="983" spc="-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we</a:t>
            </a:r>
            <a:r>
              <a:rPr sz="983" spc="-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exclude</a:t>
            </a:r>
            <a:r>
              <a:rPr sz="983" spc="26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983" spc="-4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Median</a:t>
            </a:r>
            <a:r>
              <a:rPr sz="983" spc="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while calculating</a:t>
            </a:r>
            <a:r>
              <a:rPr sz="983" spc="17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Q1</a:t>
            </a:r>
            <a:r>
              <a:rPr sz="983" spc="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and</a:t>
            </a:r>
            <a:r>
              <a:rPr sz="983" spc="9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spc="-21" dirty="0">
                <a:solidFill>
                  <a:srgbClr val="263138"/>
                </a:solidFill>
                <a:latin typeface="Arial"/>
                <a:cs typeface="Arial"/>
              </a:rPr>
              <a:t>Q3.</a:t>
            </a:r>
            <a:endParaRPr sz="983">
              <a:latin typeface="Arial"/>
              <a:cs typeface="Arial"/>
            </a:endParaRPr>
          </a:p>
          <a:p>
            <a:pPr marL="10860">
              <a:spcBef>
                <a:spcPts val="782"/>
              </a:spcBef>
              <a:tabLst>
                <a:tab pos="182444" algn="l"/>
              </a:tabLst>
            </a:pPr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898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IQR</a:t>
            </a:r>
            <a:r>
              <a:rPr sz="898" b="1" spc="-9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 Q3-Q1</a:t>
            </a:r>
            <a:r>
              <a:rPr sz="898" spc="-4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 145-110</a:t>
            </a:r>
            <a:r>
              <a:rPr sz="898" spc="-4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 </a:t>
            </a:r>
            <a:r>
              <a:rPr sz="898" b="1" spc="-21" dirty="0">
                <a:solidFill>
                  <a:srgbClr val="263138"/>
                </a:solidFill>
                <a:latin typeface="Consolas"/>
                <a:cs typeface="Consolas"/>
              </a:rPr>
              <a:t>35</a:t>
            </a:r>
            <a:endParaRPr sz="898">
              <a:latin typeface="Consolas"/>
              <a:cs typeface="Consolas"/>
            </a:endParaRPr>
          </a:p>
          <a:p>
            <a:pPr>
              <a:spcBef>
                <a:spcPts val="26"/>
              </a:spcBef>
            </a:pPr>
            <a:endParaRPr sz="898">
              <a:latin typeface="Consolas"/>
              <a:cs typeface="Consolas"/>
            </a:endParaRPr>
          </a:p>
          <a:p>
            <a:pPr marL="10860">
              <a:tabLst>
                <a:tab pos="182444" algn="l"/>
              </a:tabLst>
            </a:pPr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898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Lower</a:t>
            </a:r>
            <a:r>
              <a:rPr sz="898" b="1" spc="-4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Limit</a:t>
            </a:r>
            <a:r>
              <a:rPr sz="898" b="1" spc="-4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</a:t>
            </a:r>
            <a:r>
              <a:rPr sz="898" spc="-4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Q1-1.5*IQR =</a:t>
            </a:r>
            <a:r>
              <a:rPr sz="898" spc="-4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spc="-9" dirty="0">
                <a:solidFill>
                  <a:srgbClr val="263138"/>
                </a:solidFill>
                <a:latin typeface="Consolas"/>
                <a:cs typeface="Consolas"/>
              </a:rPr>
              <a:t>110-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1.5*35</a:t>
            </a:r>
            <a:r>
              <a:rPr sz="898" spc="4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 </a:t>
            </a:r>
            <a:r>
              <a:rPr sz="898" b="1" spc="-17" dirty="0">
                <a:solidFill>
                  <a:srgbClr val="263138"/>
                </a:solidFill>
                <a:latin typeface="Consolas"/>
                <a:cs typeface="Consolas"/>
              </a:rPr>
              <a:t>57.5</a:t>
            </a:r>
            <a:endParaRPr sz="898">
              <a:latin typeface="Consolas"/>
              <a:cs typeface="Consolas"/>
            </a:endParaRPr>
          </a:p>
          <a:p>
            <a:pPr>
              <a:spcBef>
                <a:spcPts val="26"/>
              </a:spcBef>
            </a:pPr>
            <a:endParaRPr sz="898">
              <a:latin typeface="Consolas"/>
              <a:cs typeface="Consolas"/>
            </a:endParaRPr>
          </a:p>
          <a:p>
            <a:pPr marL="10860">
              <a:tabLst>
                <a:tab pos="182444" algn="l"/>
              </a:tabLst>
            </a:pPr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898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Upper</a:t>
            </a:r>
            <a:r>
              <a:rPr sz="898" b="1" spc="-9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Limit</a:t>
            </a:r>
            <a:r>
              <a:rPr sz="898" b="1" spc="-9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</a:t>
            </a:r>
            <a:r>
              <a:rPr sz="898" spc="-9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Q3+1.5*IQR</a:t>
            </a:r>
            <a:r>
              <a:rPr sz="898" spc="-9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=</a:t>
            </a:r>
            <a:r>
              <a:rPr sz="898" spc="-9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dirty="0">
                <a:solidFill>
                  <a:srgbClr val="263138"/>
                </a:solidFill>
                <a:latin typeface="Consolas"/>
                <a:cs typeface="Consolas"/>
              </a:rPr>
              <a:t>145+1.5*35 =</a:t>
            </a:r>
            <a:r>
              <a:rPr sz="898" spc="-4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b="1" spc="-9" dirty="0">
                <a:solidFill>
                  <a:srgbClr val="263138"/>
                </a:solidFill>
                <a:latin typeface="Consolas"/>
                <a:cs typeface="Consolas"/>
              </a:rPr>
              <a:t>197.5</a:t>
            </a:r>
            <a:endParaRPr sz="898">
              <a:latin typeface="Consolas"/>
              <a:cs typeface="Consolas"/>
            </a:endParaRPr>
          </a:p>
          <a:p>
            <a:pPr>
              <a:spcBef>
                <a:spcPts val="34"/>
              </a:spcBef>
            </a:pPr>
            <a:endParaRPr sz="898">
              <a:latin typeface="Consolas"/>
              <a:cs typeface="Consolas"/>
            </a:endParaRPr>
          </a:p>
          <a:p>
            <a:pPr marL="10860">
              <a:spcBef>
                <a:spcPts val="4"/>
              </a:spcBef>
              <a:tabLst>
                <a:tab pos="182444" algn="l"/>
              </a:tabLst>
            </a:pPr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898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Minimum</a:t>
            </a:r>
            <a:r>
              <a:rPr sz="898" b="1" spc="-4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=</a:t>
            </a:r>
            <a:r>
              <a:rPr sz="898" b="1" spc="-13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b="1" spc="-21" dirty="0">
                <a:solidFill>
                  <a:srgbClr val="263138"/>
                </a:solidFill>
                <a:latin typeface="Consolas"/>
                <a:cs typeface="Consolas"/>
              </a:rPr>
              <a:t>100</a:t>
            </a:r>
            <a:endParaRPr sz="898">
              <a:latin typeface="Consolas"/>
              <a:cs typeface="Consolas"/>
            </a:endParaRPr>
          </a:p>
          <a:p>
            <a:pPr>
              <a:spcBef>
                <a:spcPts val="26"/>
              </a:spcBef>
            </a:pPr>
            <a:endParaRPr sz="898">
              <a:latin typeface="Consolas"/>
              <a:cs typeface="Consolas"/>
            </a:endParaRPr>
          </a:p>
          <a:p>
            <a:pPr marL="10860">
              <a:tabLst>
                <a:tab pos="182444" algn="l"/>
              </a:tabLst>
            </a:pPr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898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Maximum</a:t>
            </a:r>
            <a:r>
              <a:rPr sz="898" b="1" spc="9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=</a:t>
            </a:r>
            <a:r>
              <a:rPr sz="898" b="1" spc="-17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b="1" spc="-21" dirty="0">
                <a:solidFill>
                  <a:srgbClr val="263138"/>
                </a:solidFill>
                <a:latin typeface="Consolas"/>
                <a:cs typeface="Consolas"/>
              </a:rPr>
              <a:t>170</a:t>
            </a:r>
            <a:endParaRPr sz="898">
              <a:latin typeface="Consolas"/>
              <a:cs typeface="Consolas"/>
            </a:endParaRPr>
          </a:p>
          <a:p>
            <a:pPr marL="10860">
              <a:spcBef>
                <a:spcPts val="1030"/>
              </a:spcBef>
              <a:tabLst>
                <a:tab pos="182444" algn="l"/>
              </a:tabLst>
            </a:pPr>
            <a:r>
              <a:rPr sz="983" spc="-466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983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The</a:t>
            </a:r>
            <a:r>
              <a:rPr sz="983" spc="-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outliers</a:t>
            </a:r>
            <a:r>
              <a:rPr sz="983" spc="-9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which</a:t>
            </a:r>
            <a:r>
              <a:rPr sz="983" spc="-26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spc="-9" dirty="0">
                <a:solidFill>
                  <a:srgbClr val="263138"/>
                </a:solidFill>
                <a:latin typeface="Arial"/>
                <a:cs typeface="Arial"/>
              </a:rPr>
              <a:t>are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outside</a:t>
            </a:r>
            <a:r>
              <a:rPr sz="983" spc="-13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this</a:t>
            </a:r>
            <a:r>
              <a:rPr sz="983" spc="-9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dirty="0">
                <a:solidFill>
                  <a:srgbClr val="263138"/>
                </a:solidFill>
                <a:latin typeface="Arial"/>
                <a:cs typeface="Arial"/>
              </a:rPr>
              <a:t>range</a:t>
            </a:r>
            <a:r>
              <a:rPr sz="983" spc="-9" dirty="0">
                <a:solidFill>
                  <a:srgbClr val="263138"/>
                </a:solidFill>
                <a:latin typeface="Arial"/>
                <a:cs typeface="Arial"/>
              </a:rPr>
              <a:t> are</a:t>
            </a:r>
            <a:r>
              <a:rPr sz="983" spc="-21" dirty="0">
                <a:solidFill>
                  <a:srgbClr val="263138"/>
                </a:solidFill>
                <a:latin typeface="Arial"/>
                <a:cs typeface="Arial"/>
              </a:rPr>
              <a:t> </a:t>
            </a:r>
            <a:r>
              <a:rPr sz="983" spc="-43" dirty="0">
                <a:solidFill>
                  <a:srgbClr val="263138"/>
                </a:solidFill>
                <a:latin typeface="Arial"/>
                <a:cs typeface="Arial"/>
              </a:rPr>
              <a:t>–</a:t>
            </a:r>
            <a:endParaRPr sz="983">
              <a:latin typeface="Arial"/>
              <a:cs typeface="Arial"/>
            </a:endParaRPr>
          </a:p>
          <a:p>
            <a:pPr marL="10860">
              <a:spcBef>
                <a:spcPts val="47"/>
              </a:spcBef>
              <a:tabLst>
                <a:tab pos="182444" algn="l"/>
              </a:tabLst>
            </a:pPr>
            <a:r>
              <a:rPr sz="898" spc="-414" dirty="0">
                <a:solidFill>
                  <a:srgbClr val="263138"/>
                </a:solidFill>
                <a:latin typeface="Times New Roman"/>
                <a:cs typeface="Times New Roman"/>
              </a:rPr>
              <a:t></a:t>
            </a:r>
            <a:r>
              <a:rPr sz="898" dirty="0">
                <a:solidFill>
                  <a:srgbClr val="263138"/>
                </a:solidFill>
                <a:latin typeface="Times New Roman"/>
                <a:cs typeface="Times New Roman"/>
              </a:rPr>
              <a:t>	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Outliers</a:t>
            </a:r>
            <a:r>
              <a:rPr sz="898" b="1" spc="9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b="1" dirty="0">
                <a:solidFill>
                  <a:srgbClr val="263138"/>
                </a:solidFill>
                <a:latin typeface="Consolas"/>
                <a:cs typeface="Consolas"/>
              </a:rPr>
              <a:t>=</a:t>
            </a:r>
            <a:r>
              <a:rPr sz="898" b="1" spc="-17" dirty="0">
                <a:solidFill>
                  <a:srgbClr val="263138"/>
                </a:solidFill>
                <a:latin typeface="Consolas"/>
                <a:cs typeface="Consolas"/>
              </a:rPr>
              <a:t> </a:t>
            </a:r>
            <a:r>
              <a:rPr sz="898" b="1" spc="-21" dirty="0">
                <a:solidFill>
                  <a:srgbClr val="263138"/>
                </a:solidFill>
                <a:latin typeface="Consolas"/>
                <a:cs typeface="Consolas"/>
              </a:rPr>
              <a:t>220</a:t>
            </a:r>
            <a:endParaRPr sz="898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B5179A-6DE9-1C8D-52CF-94C8FB6E6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4" y="1137256"/>
            <a:ext cx="5066920" cy="4908082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Box plots visualize data distribution.</a:t>
            </a:r>
          </a:p>
          <a:p>
            <a:pPr algn="just"/>
            <a:r>
              <a:rPr lang="en-US" sz="2000" dirty="0"/>
              <a:t>plots the q1 (25th percentile), q2 (50th percentile or median) and q3 (75th percentile)</a:t>
            </a:r>
          </a:p>
          <a:p>
            <a:pPr algn="just"/>
            <a:r>
              <a:rPr lang="en-US" sz="2000" dirty="0"/>
              <a:t>(q1–1.5*(q3-q1)) and (q3+1.5*(q3-q1)).</a:t>
            </a:r>
          </a:p>
          <a:p>
            <a:pPr algn="just"/>
            <a:r>
              <a:rPr lang="en-US" sz="2000" dirty="0"/>
              <a:t>Outliers, if any, are plotted as points above and below the plot.</a:t>
            </a:r>
          </a:p>
          <a:p>
            <a:pPr algn="just"/>
            <a:endParaRPr lang="en-IN" sz="20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89" rIns="0" bIns="0" rtlCol="0" anchor="ctr">
            <a:spAutoFit/>
          </a:bodyPr>
          <a:lstStyle/>
          <a:p>
            <a:pPr marL="11946">
              <a:lnSpc>
                <a:spcPct val="100000"/>
              </a:lnSpc>
              <a:spcBef>
                <a:spcPts val="98"/>
              </a:spcBef>
            </a:pP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1.</a:t>
            </a:r>
            <a:r>
              <a:rPr b="1" spc="-38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Box</a:t>
            </a:r>
            <a:r>
              <a:rPr b="1" spc="-43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spc="-9" dirty="0">
                <a:solidFill>
                  <a:srgbClr val="232323"/>
                </a:solidFill>
                <a:latin typeface="Calibri"/>
                <a:cs typeface="Calibri"/>
              </a:rPr>
              <a:t>plots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141" y="987552"/>
            <a:ext cx="3009075" cy="418795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5031" y="1066590"/>
            <a:ext cx="4804656" cy="47764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5FC8F6-9A5C-18E2-5077-9956DA24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10" y="1095911"/>
            <a:ext cx="7956258" cy="466480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5EFB42-6583-E007-967C-28E46EA6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629" y="1313182"/>
            <a:ext cx="2286543" cy="519225"/>
          </a:xfrm>
          <a:prstGeom prst="rect">
            <a:avLst/>
          </a:prstGeom>
        </p:spPr>
        <p:txBody>
          <a:bodyPr vert="horz" wrap="square" lIns="0" tIns="12489" rIns="0" bIns="0" rtlCol="0">
            <a:spAutoFit/>
          </a:bodyPr>
          <a:lstStyle/>
          <a:p>
            <a:pPr marL="10860">
              <a:spcBef>
                <a:spcPts val="98"/>
              </a:spcBef>
            </a:pPr>
            <a:r>
              <a:rPr sz="3292" spc="-9" dirty="0">
                <a:latin typeface="Calibri"/>
                <a:cs typeface="Calibri"/>
              </a:rPr>
              <a:t>Quartile</a:t>
            </a:r>
            <a:r>
              <a:rPr sz="3292" spc="-128" dirty="0">
                <a:latin typeface="Calibri"/>
                <a:cs typeface="Calibri"/>
              </a:rPr>
              <a:t> </a:t>
            </a:r>
            <a:r>
              <a:rPr sz="3292" spc="-17" dirty="0">
                <a:latin typeface="Calibri"/>
                <a:cs typeface="Calibri"/>
              </a:rPr>
              <a:t>Uses</a:t>
            </a:r>
            <a:endParaRPr sz="3292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1086" y="3886969"/>
            <a:ext cx="65159" cy="16112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</a:pPr>
            <a:r>
              <a:rPr sz="983" spc="-43" dirty="0">
                <a:latin typeface="Arial"/>
                <a:cs typeface="Arial"/>
              </a:rPr>
              <a:t>•</a:t>
            </a:r>
            <a:endParaRPr sz="98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625" y="1929593"/>
            <a:ext cx="4929760" cy="4295232"/>
          </a:xfrm>
          <a:prstGeom prst="rect">
            <a:avLst/>
          </a:prstGeom>
        </p:spPr>
        <p:txBody>
          <a:bodyPr vert="horz" wrap="square" lIns="0" tIns="34752" rIns="0" bIns="0" rtlCol="0">
            <a:spAutoFit/>
          </a:bodyPr>
          <a:lstStyle/>
          <a:p>
            <a:pPr marL="182444" marR="8145" indent="-172127" algn="just">
              <a:spcBef>
                <a:spcPts val="274"/>
              </a:spcBef>
              <a:buFont typeface="Arial"/>
              <a:buChar char="•"/>
              <a:tabLst>
                <a:tab pos="182444" algn="l"/>
              </a:tabLst>
            </a:pP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Suppose</a:t>
            </a:r>
            <a:r>
              <a:rPr spc="-81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26" dirty="0">
                <a:solidFill>
                  <a:srgbClr val="212428"/>
                </a:solidFill>
                <a:latin typeface="Lucida Sans Unicode"/>
                <a:cs typeface="Lucida Sans Unicode"/>
              </a:rPr>
              <a:t>Jimmy</a:t>
            </a:r>
            <a:r>
              <a:rPr spc="-7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17" dirty="0">
                <a:solidFill>
                  <a:srgbClr val="212428"/>
                </a:solidFill>
                <a:latin typeface="Lucida Sans Unicode"/>
                <a:cs typeface="Lucida Sans Unicode"/>
              </a:rPr>
              <a:t>works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as</a:t>
            </a:r>
            <a:r>
              <a:rPr spc="-4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a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software</a:t>
            </a:r>
            <a:r>
              <a:rPr spc="-81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developer</a:t>
            </a:r>
            <a:r>
              <a:rPr spc="-77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21" dirty="0">
                <a:solidFill>
                  <a:srgbClr val="212428"/>
                </a:solidFill>
                <a:latin typeface="Lucida Sans Unicode"/>
                <a:cs typeface="Lucida Sans Unicode"/>
              </a:rPr>
              <a:t>He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earns</a:t>
            </a:r>
            <a:r>
              <a:rPr spc="-81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a</a:t>
            </a:r>
            <a:r>
              <a:rPr spc="-64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monthly</a:t>
            </a:r>
            <a:r>
              <a:rPr spc="-10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38" dirty="0">
                <a:solidFill>
                  <a:srgbClr val="212428"/>
                </a:solidFill>
                <a:latin typeface="Lucida Sans Unicode"/>
                <a:cs typeface="Lucida Sans Unicode"/>
              </a:rPr>
              <a:t>gross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wage</a:t>
            </a:r>
            <a:r>
              <a:rPr spc="-7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of</a:t>
            </a:r>
            <a:r>
              <a:rPr spc="-68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77" dirty="0">
                <a:solidFill>
                  <a:srgbClr val="212428"/>
                </a:solidFill>
                <a:latin typeface="Lucida Sans Unicode"/>
                <a:cs typeface="Lucida Sans Unicode"/>
              </a:rPr>
              <a:t>$6,200.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He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would </a:t>
            </a:r>
            <a:r>
              <a:rPr spc="-47" dirty="0">
                <a:solidFill>
                  <a:srgbClr val="212428"/>
                </a:solidFill>
                <a:latin typeface="Lucida Sans Unicode"/>
                <a:cs typeface="Lucida Sans Unicode"/>
              </a:rPr>
              <a:t>like</a:t>
            </a:r>
            <a:r>
              <a:rPr spc="-64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to</a:t>
            </a:r>
            <a:r>
              <a:rPr spc="-64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26" dirty="0">
                <a:solidFill>
                  <a:srgbClr val="212428"/>
                </a:solidFill>
                <a:latin typeface="Lucida Sans Unicode"/>
                <a:cs typeface="Lucida Sans Unicode"/>
              </a:rPr>
              <a:t>find</a:t>
            </a:r>
            <a:r>
              <a:rPr spc="-77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out</a:t>
            </a:r>
            <a:r>
              <a:rPr spc="-77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how</a:t>
            </a:r>
            <a:r>
              <a:rPr spc="-7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34" dirty="0">
                <a:solidFill>
                  <a:srgbClr val="212428"/>
                </a:solidFill>
                <a:latin typeface="Lucida Sans Unicode"/>
                <a:cs typeface="Lucida Sans Unicode"/>
              </a:rPr>
              <a:t>his</a:t>
            </a:r>
            <a:r>
              <a:rPr spc="-68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17" dirty="0">
                <a:solidFill>
                  <a:srgbClr val="212428"/>
                </a:solidFill>
                <a:latin typeface="Lucida Sans Unicode"/>
                <a:cs typeface="Lucida Sans Unicode"/>
              </a:rPr>
              <a:t>wages</a:t>
            </a:r>
            <a:r>
              <a:rPr spc="-86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compare</a:t>
            </a:r>
            <a:r>
              <a:rPr spc="-7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with</a:t>
            </a:r>
            <a:r>
              <a:rPr spc="-81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those </a:t>
            </a:r>
            <a:r>
              <a:rPr spc="-30" dirty="0">
                <a:solidFill>
                  <a:srgbClr val="212428"/>
                </a:solidFill>
                <a:latin typeface="Lucida Sans Unicode"/>
                <a:cs typeface="Lucida Sans Unicode"/>
              </a:rPr>
              <a:t>working</a:t>
            </a:r>
            <a:r>
              <a:rPr spc="-68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26" dirty="0">
                <a:solidFill>
                  <a:srgbClr val="212428"/>
                </a:solidFill>
                <a:latin typeface="Lucida Sans Unicode"/>
                <a:cs typeface="Lucida Sans Unicode"/>
              </a:rPr>
              <a:t>in</a:t>
            </a:r>
            <a:r>
              <a:rPr spc="-64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the</a:t>
            </a:r>
            <a:r>
              <a:rPr spc="-56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same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17" dirty="0">
                <a:solidFill>
                  <a:srgbClr val="212428"/>
                </a:solidFill>
                <a:latin typeface="Lucida Sans Unicode"/>
                <a:cs typeface="Lucida Sans Unicode"/>
              </a:rPr>
              <a:t>occupation</a:t>
            </a:r>
            <a:r>
              <a:rPr spc="-9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and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industry.</a:t>
            </a:r>
            <a:endParaRPr dirty="0">
              <a:latin typeface="Lucida Sans Unicode"/>
              <a:cs typeface="Lucida Sans Unicode"/>
            </a:endParaRPr>
          </a:p>
          <a:p>
            <a:pPr marL="182444" marR="70046" indent="-172127" algn="just">
              <a:spcBef>
                <a:spcPts val="764"/>
              </a:spcBef>
              <a:buChar char="•"/>
              <a:tabLst>
                <a:tab pos="182444" algn="l"/>
                <a:tab pos="226969" algn="l"/>
              </a:tabLst>
            </a:pPr>
            <a:r>
              <a:rPr dirty="0">
                <a:solidFill>
                  <a:srgbClr val="212428"/>
                </a:solidFill>
                <a:latin typeface="Arial"/>
                <a:cs typeface="Arial"/>
              </a:rPr>
              <a:t>	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He</a:t>
            </a:r>
            <a:r>
              <a:rPr spc="-4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obtained</a:t>
            </a:r>
            <a:r>
              <a:rPr spc="-7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data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on</a:t>
            </a:r>
            <a:r>
              <a:rPr spc="-64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the</a:t>
            </a:r>
            <a:r>
              <a:rPr spc="-56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43" dirty="0">
                <a:solidFill>
                  <a:srgbClr val="212428"/>
                </a:solidFill>
                <a:latin typeface="Lucida Sans Unicode"/>
                <a:cs typeface="Lucida Sans Unicode"/>
              </a:rPr>
              <a:t>25th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26" dirty="0">
                <a:solidFill>
                  <a:srgbClr val="212428"/>
                </a:solidFill>
                <a:latin typeface="Lucida Sans Unicode"/>
                <a:cs typeface="Lucida Sans Unicode"/>
              </a:rPr>
              <a:t>percentile,</a:t>
            </a:r>
            <a:r>
              <a:rPr spc="-77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median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and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43" dirty="0">
                <a:solidFill>
                  <a:srgbClr val="212428"/>
                </a:solidFill>
                <a:latin typeface="Lucida Sans Unicode"/>
                <a:cs typeface="Lucida Sans Unicode"/>
              </a:rPr>
              <a:t>75th</a:t>
            </a:r>
            <a:r>
              <a:rPr spc="-64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17" dirty="0">
                <a:solidFill>
                  <a:srgbClr val="212428"/>
                </a:solidFill>
                <a:latin typeface="Lucida Sans Unicode"/>
                <a:cs typeface="Lucida Sans Unicode"/>
              </a:rPr>
              <a:t>percentile</a:t>
            </a:r>
            <a:r>
              <a:rPr spc="-7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wage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levels</a:t>
            </a:r>
            <a:endParaRPr dirty="0">
              <a:latin typeface="Lucida Sans Unicode"/>
              <a:cs typeface="Lucida Sans Unicode"/>
            </a:endParaRPr>
          </a:p>
          <a:p>
            <a:pPr marL="182444" marR="4344" indent="-172127" algn="just">
              <a:spcBef>
                <a:spcPts val="757"/>
              </a:spcBef>
              <a:buChar char="•"/>
              <a:tabLst>
                <a:tab pos="182444" algn="l"/>
                <a:tab pos="226969" algn="l"/>
              </a:tabLst>
            </a:pPr>
            <a:r>
              <a:rPr dirty="0">
                <a:solidFill>
                  <a:srgbClr val="212428"/>
                </a:solidFill>
                <a:latin typeface="Arial"/>
                <a:cs typeface="Arial"/>
              </a:rPr>
              <a:t>	</a:t>
            </a:r>
            <a:r>
              <a:rPr spc="-51" dirty="0">
                <a:solidFill>
                  <a:srgbClr val="212428"/>
                </a:solidFill>
                <a:latin typeface="Lucida Sans Unicode"/>
                <a:cs typeface="Lucida Sans Unicode"/>
              </a:rPr>
              <a:t>Jimmy’s</a:t>
            </a:r>
            <a:r>
              <a:rPr spc="-7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wage</a:t>
            </a:r>
            <a:r>
              <a:rPr spc="-64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47" dirty="0">
                <a:solidFill>
                  <a:srgbClr val="212428"/>
                </a:solidFill>
                <a:latin typeface="Lucida Sans Unicode"/>
                <a:cs typeface="Lucida Sans Unicode"/>
              </a:rPr>
              <a:t>is</a:t>
            </a:r>
            <a:r>
              <a:rPr spc="-56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above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the</a:t>
            </a:r>
            <a:r>
              <a:rPr spc="-64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43" dirty="0">
                <a:solidFill>
                  <a:srgbClr val="212428"/>
                </a:solidFill>
                <a:latin typeface="Lucida Sans Unicode"/>
                <a:cs typeface="Lucida Sans Unicode"/>
              </a:rPr>
              <a:t>75th</a:t>
            </a:r>
            <a:r>
              <a:rPr spc="-68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17" dirty="0">
                <a:solidFill>
                  <a:srgbClr val="212428"/>
                </a:solidFill>
                <a:latin typeface="Lucida Sans Unicode"/>
                <a:cs typeface="Lucida Sans Unicode"/>
              </a:rPr>
              <a:t>percentile</a:t>
            </a:r>
            <a:r>
              <a:rPr spc="-68" dirty="0">
                <a:solidFill>
                  <a:srgbClr val="212428"/>
                </a:solidFill>
                <a:latin typeface="Lucida Sans Unicode"/>
                <a:cs typeface="Lucida Sans Unicode"/>
              </a:rPr>
              <a:t>,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he</a:t>
            </a:r>
            <a:r>
              <a:rPr spc="-64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21" dirty="0">
                <a:solidFill>
                  <a:srgbClr val="212428"/>
                </a:solidFill>
                <a:latin typeface="Lucida Sans Unicode"/>
                <a:cs typeface="Lucida Sans Unicode"/>
              </a:rPr>
              <a:t>is </a:t>
            </a:r>
            <a:r>
              <a:rPr spc="-17" dirty="0">
                <a:solidFill>
                  <a:srgbClr val="212428"/>
                </a:solidFill>
                <a:latin typeface="Lucida Sans Unicode"/>
                <a:cs typeface="Lucida Sans Unicode"/>
              </a:rPr>
              <a:t>among</a:t>
            </a:r>
            <a:r>
              <a:rPr spc="-77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the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top</a:t>
            </a:r>
            <a:r>
              <a:rPr spc="-64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25%</a:t>
            </a:r>
            <a:r>
              <a:rPr spc="-64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of</a:t>
            </a:r>
            <a:r>
              <a:rPr spc="-60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earners</a:t>
            </a:r>
            <a:r>
              <a:rPr spc="-7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among</a:t>
            </a:r>
            <a:r>
              <a:rPr spc="-7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software developers</a:t>
            </a:r>
            <a:r>
              <a:rPr spc="-86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26" dirty="0">
                <a:solidFill>
                  <a:srgbClr val="212428"/>
                </a:solidFill>
                <a:latin typeface="Lucida Sans Unicode"/>
                <a:cs typeface="Lucida Sans Unicode"/>
              </a:rPr>
              <a:t>in</a:t>
            </a:r>
            <a:r>
              <a:rPr spc="-77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dirty="0">
                <a:solidFill>
                  <a:srgbClr val="212428"/>
                </a:solidFill>
                <a:latin typeface="Lucida Sans Unicode"/>
                <a:cs typeface="Lucida Sans Unicode"/>
              </a:rPr>
              <a:t>the</a:t>
            </a:r>
            <a:r>
              <a:rPr spc="-73" dirty="0">
                <a:solidFill>
                  <a:srgbClr val="212428"/>
                </a:solidFill>
                <a:latin typeface="Lucida Sans Unicode"/>
                <a:cs typeface="Lucida Sans Unicode"/>
              </a:rPr>
              <a:t> </a:t>
            </a:r>
            <a:r>
              <a:rPr spc="-9" dirty="0">
                <a:solidFill>
                  <a:srgbClr val="212428"/>
                </a:solidFill>
                <a:latin typeface="Lucida Sans Unicode"/>
                <a:cs typeface="Lucida Sans Unicode"/>
              </a:rPr>
              <a:t>industry.</a:t>
            </a:r>
            <a:endParaRPr dirty="0">
              <a:latin typeface="Lucida Sans Unicode"/>
              <a:cs typeface="Lucida Sans Unicode"/>
            </a:endParaRPr>
          </a:p>
          <a:p>
            <a:pPr marL="182444" marR="222082" algn="just">
              <a:spcBef>
                <a:spcPts val="743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21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25th</a:t>
            </a:r>
            <a:r>
              <a:rPr sz="1100" spc="21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percentile</a:t>
            </a:r>
            <a:r>
              <a:rPr sz="1100" spc="13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value</a:t>
            </a:r>
            <a:r>
              <a:rPr sz="1100" spc="38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which</a:t>
            </a:r>
            <a:r>
              <a:rPr sz="1100" spc="17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25%</a:t>
            </a:r>
            <a:r>
              <a:rPr sz="1100" spc="17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3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lie</a:t>
            </a:r>
            <a:r>
              <a:rPr sz="1100" spc="26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below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7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value,</a:t>
            </a:r>
            <a:r>
              <a:rPr sz="1100" spc="13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75% of</a:t>
            </a:r>
            <a:r>
              <a:rPr sz="1100" spc="-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lie</a:t>
            </a:r>
            <a:r>
              <a:rPr sz="1100" spc="-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above</a:t>
            </a:r>
            <a:r>
              <a:rPr sz="1100" spc="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 </a:t>
            </a:r>
            <a:r>
              <a:rPr sz="1100" spc="-9" dirty="0">
                <a:latin typeface="Arial"/>
                <a:cs typeface="Arial"/>
              </a:rPr>
              <a:t>value.</a:t>
            </a:r>
            <a:endParaRPr sz="1100" dirty="0">
              <a:latin typeface="Arial"/>
              <a:cs typeface="Arial"/>
            </a:endParaRPr>
          </a:p>
          <a:p>
            <a:pPr marL="182444" marR="54299" indent="-172127" algn="just">
              <a:spcBef>
                <a:spcPts val="731"/>
              </a:spcBef>
              <a:buFont typeface="Arial"/>
              <a:buChar char="•"/>
              <a:tabLst>
                <a:tab pos="182444" algn="l"/>
                <a:tab pos="184073" algn="l"/>
              </a:tabLst>
            </a:pPr>
            <a:r>
              <a:rPr sz="1100" dirty="0">
                <a:latin typeface="Trebuchet MS"/>
                <a:cs typeface="Trebuchet MS"/>
              </a:rPr>
              <a:t>	</a:t>
            </a:r>
            <a:r>
              <a:rPr sz="1100" b="1" dirty="0">
                <a:latin typeface="Trebuchet MS"/>
                <a:cs typeface="Trebuchet MS"/>
              </a:rPr>
              <a:t>50th</a:t>
            </a:r>
            <a:r>
              <a:rPr sz="1100" b="1" spc="-26" dirty="0">
                <a:latin typeface="Trebuchet MS"/>
                <a:cs typeface="Trebuchet MS"/>
              </a:rPr>
              <a:t> Percentile </a:t>
            </a:r>
            <a:r>
              <a:rPr sz="1100" spc="77" dirty="0">
                <a:latin typeface="Arial"/>
                <a:cs typeface="Arial"/>
              </a:rPr>
              <a:t>-</a:t>
            </a:r>
            <a:r>
              <a:rPr sz="1100" spc="-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Also</a:t>
            </a:r>
            <a:r>
              <a:rPr sz="1100" spc="-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known</a:t>
            </a:r>
            <a:r>
              <a:rPr sz="1100" spc="-9" dirty="0">
                <a:latin typeface="Arial"/>
                <a:cs typeface="Arial"/>
              </a:rPr>
              <a:t> </a:t>
            </a:r>
            <a:r>
              <a:rPr sz="1100" spc="-26" dirty="0">
                <a:latin typeface="Arial"/>
                <a:cs typeface="Arial"/>
              </a:rPr>
              <a:t>as</a:t>
            </a:r>
            <a:r>
              <a:rPr sz="1100" spc="-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9" dirty="0">
                <a:latin typeface="Arial"/>
                <a:cs typeface="Arial"/>
              </a:rPr>
              <a:t>Median.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median</a:t>
            </a:r>
            <a:r>
              <a:rPr sz="1100" spc="-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cuts</a:t>
            </a:r>
            <a:r>
              <a:rPr sz="1100" spc="-21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1" dirty="0">
                <a:latin typeface="Arial"/>
                <a:cs typeface="Arial"/>
              </a:rPr>
              <a:t> </a:t>
            </a:r>
            <a:r>
              <a:rPr sz="1100" spc="-17" dirty="0">
                <a:latin typeface="Arial"/>
                <a:cs typeface="Arial"/>
              </a:rPr>
              <a:t>data </a:t>
            </a:r>
            <a:r>
              <a:rPr sz="1100" dirty="0">
                <a:latin typeface="Arial"/>
                <a:cs typeface="Arial"/>
              </a:rPr>
              <a:t>set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half.</a:t>
            </a:r>
            <a:r>
              <a:rPr sz="1100" spc="308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Half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 the</a:t>
            </a:r>
            <a:r>
              <a:rPr sz="1100" spc="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21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lie</a:t>
            </a:r>
            <a:r>
              <a:rPr sz="1100" spc="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below the</a:t>
            </a:r>
            <a:r>
              <a:rPr sz="1100" spc="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median</a:t>
            </a:r>
            <a:r>
              <a:rPr sz="1100" spc="13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half</a:t>
            </a:r>
            <a:r>
              <a:rPr sz="1100" spc="13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lie</a:t>
            </a:r>
            <a:r>
              <a:rPr sz="1100" spc="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above</a:t>
            </a:r>
            <a:r>
              <a:rPr sz="1100" spc="21" dirty="0">
                <a:latin typeface="Arial"/>
                <a:cs typeface="Arial"/>
              </a:rPr>
              <a:t> </a:t>
            </a:r>
            <a:r>
              <a:rPr sz="1100" spc="-21" dirty="0">
                <a:latin typeface="Arial"/>
                <a:cs typeface="Arial"/>
              </a:rPr>
              <a:t>the </a:t>
            </a:r>
            <a:r>
              <a:rPr sz="1100" spc="-9" dirty="0">
                <a:latin typeface="Arial"/>
                <a:cs typeface="Arial"/>
              </a:rPr>
              <a:t>median.</a:t>
            </a:r>
            <a:endParaRPr sz="1100" dirty="0">
              <a:latin typeface="Arial"/>
              <a:cs typeface="Arial"/>
            </a:endParaRPr>
          </a:p>
          <a:p>
            <a:pPr marL="182444" marR="73303" indent="-172127" algn="just">
              <a:spcBef>
                <a:spcPts val="731"/>
              </a:spcBef>
              <a:buFont typeface="Arial"/>
              <a:buChar char="•"/>
              <a:tabLst>
                <a:tab pos="182444" algn="l"/>
                <a:tab pos="184073" algn="l"/>
              </a:tabLst>
            </a:pPr>
            <a:r>
              <a:rPr sz="1100" dirty="0">
                <a:latin typeface="Trebuchet MS"/>
                <a:cs typeface="Trebuchet MS"/>
              </a:rPr>
              <a:t>	</a:t>
            </a:r>
            <a:r>
              <a:rPr sz="1100" b="1" dirty="0">
                <a:latin typeface="Trebuchet MS"/>
                <a:cs typeface="Trebuchet MS"/>
              </a:rPr>
              <a:t>75th</a:t>
            </a:r>
            <a:r>
              <a:rPr sz="1100" b="1" spc="-13" dirty="0">
                <a:latin typeface="Trebuchet MS"/>
                <a:cs typeface="Trebuchet MS"/>
              </a:rPr>
              <a:t> </a:t>
            </a:r>
            <a:r>
              <a:rPr sz="1100" b="1" spc="-26" dirty="0">
                <a:latin typeface="Trebuchet MS"/>
                <a:cs typeface="Trebuchet MS"/>
              </a:rPr>
              <a:t>Percentile</a:t>
            </a:r>
            <a:r>
              <a:rPr sz="1100" b="1" spc="-13" dirty="0">
                <a:latin typeface="Trebuchet MS"/>
                <a:cs typeface="Trebuchet MS"/>
              </a:rPr>
              <a:t> </a:t>
            </a:r>
            <a:r>
              <a:rPr sz="1100" spc="77" dirty="0">
                <a:latin typeface="Arial"/>
                <a:cs typeface="Arial"/>
              </a:rPr>
              <a:t>-</a:t>
            </a:r>
            <a:r>
              <a:rPr sz="1100" spc="-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third,</a:t>
            </a:r>
            <a:r>
              <a:rPr sz="1100" spc="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upper,</a:t>
            </a:r>
            <a:r>
              <a:rPr sz="1100" spc="17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quartile.</a:t>
            </a:r>
            <a:r>
              <a:rPr sz="1100" spc="4" dirty="0">
                <a:latin typeface="Arial"/>
                <a:cs typeface="Arial"/>
              </a:rPr>
              <a:t> </a:t>
            </a:r>
            <a:r>
              <a:rPr sz="1100" spc="77" dirty="0">
                <a:latin typeface="Arial"/>
                <a:cs typeface="Arial"/>
              </a:rPr>
              <a:t>-</a:t>
            </a:r>
            <a:r>
              <a:rPr sz="1100" spc="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value at</a:t>
            </a:r>
            <a:r>
              <a:rPr sz="1100" spc="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which</a:t>
            </a:r>
            <a:r>
              <a:rPr sz="1100" spc="-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25%</a:t>
            </a:r>
            <a:r>
              <a:rPr sz="1100" spc="-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9" dirty="0">
                <a:latin typeface="Arial"/>
                <a:cs typeface="Arial"/>
              </a:rPr>
              <a:t> </a:t>
            </a:r>
            <a:r>
              <a:rPr sz="1100" spc="-21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3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lie</a:t>
            </a:r>
            <a:r>
              <a:rPr sz="1100" spc="17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above</a:t>
            </a:r>
            <a:r>
              <a:rPr sz="1100" spc="3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17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value</a:t>
            </a:r>
            <a:r>
              <a:rPr sz="1100" spc="3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75%</a:t>
            </a:r>
            <a:r>
              <a:rPr sz="1100" spc="13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answers</a:t>
            </a:r>
            <a:r>
              <a:rPr sz="1100" spc="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lie</a:t>
            </a:r>
            <a:r>
              <a:rPr sz="1100" spc="21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below</a:t>
            </a:r>
            <a:r>
              <a:rPr sz="1100" spc="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26" dirty="0">
                <a:latin typeface="Arial"/>
                <a:cs typeface="Arial"/>
              </a:rPr>
              <a:t> </a:t>
            </a:r>
            <a:r>
              <a:rPr sz="1100" spc="-9" dirty="0">
                <a:latin typeface="Arial"/>
                <a:cs typeface="Arial"/>
              </a:rPr>
              <a:t>value.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4891" y="1572794"/>
            <a:ext cx="3469598" cy="28437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8624" y="81092"/>
            <a:ext cx="8407032" cy="999141"/>
          </a:xfrm>
          <a:prstGeom prst="rect">
            <a:avLst/>
          </a:prstGeom>
        </p:spPr>
        <p:txBody>
          <a:bodyPr vert="horz" wrap="square" lIns="0" tIns="14118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111"/>
              </a:spcBef>
            </a:pPr>
            <a:r>
              <a:rPr lang="en-US" spc="-9" dirty="0"/>
              <a:t>H</a:t>
            </a:r>
            <a:r>
              <a:rPr spc="-9" dirty="0"/>
              <a:t>ow a score compares to other scores in the same set</a:t>
            </a:r>
            <a:r>
              <a:rPr lang="en-US" spc="-9" dirty="0"/>
              <a:t>?</a:t>
            </a:r>
            <a:endParaRPr spc="-9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89" rIns="0" bIns="0" rtlCol="0" anchor="ctr">
            <a:spAutoFit/>
          </a:bodyPr>
          <a:lstStyle/>
          <a:p>
            <a:pPr marL="11946">
              <a:lnSpc>
                <a:spcPct val="100000"/>
              </a:lnSpc>
              <a:spcBef>
                <a:spcPts val="98"/>
              </a:spcBef>
            </a:pP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2.</a:t>
            </a:r>
            <a:r>
              <a:rPr b="1" spc="-13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IQR</a:t>
            </a:r>
            <a:r>
              <a:rPr b="1" spc="4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spc="-9" dirty="0">
                <a:solidFill>
                  <a:srgbClr val="232323"/>
                </a:solidFill>
                <a:latin typeface="Calibri"/>
                <a:cs typeface="Calibri"/>
              </a:rPr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624" y="1328501"/>
            <a:ext cx="4143376" cy="1166785"/>
          </a:xfrm>
          <a:prstGeom prst="rect">
            <a:avLst/>
          </a:prstGeom>
        </p:spPr>
        <p:txBody>
          <a:bodyPr vert="horz" wrap="square" lIns="0" tIns="83621" rIns="0" bIns="0" rtlCol="0">
            <a:spAutoFit/>
          </a:bodyPr>
          <a:lstStyle/>
          <a:p>
            <a:pPr marL="182444" indent="-171584" algn="just">
              <a:spcBef>
                <a:spcPts val="658"/>
              </a:spcBef>
              <a:buFont typeface="Arial"/>
              <a:buChar char="•"/>
              <a:tabLst>
                <a:tab pos="182444" algn="l"/>
              </a:tabLst>
            </a:pPr>
            <a:r>
              <a:rPr sz="1600" i="1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Lower</a:t>
            </a:r>
            <a:r>
              <a:rPr sz="1600" i="1" spc="-26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1600" i="1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Bound</a:t>
            </a:r>
            <a:r>
              <a:rPr sz="1600" i="1" spc="-26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1600" i="1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=</a:t>
            </a:r>
            <a:r>
              <a:rPr sz="1600" i="1" spc="-34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1600" i="1" spc="-9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q1–1.5*IQR</a:t>
            </a:r>
            <a:endParaRPr sz="1600" dirty="0">
              <a:latin typeface="Georgia" panose="02040502050405020303" pitchFamily="18" charset="0"/>
              <a:cs typeface="Calibri"/>
            </a:endParaRPr>
          </a:p>
          <a:p>
            <a:pPr marL="182444" indent="-171584" algn="just">
              <a:spcBef>
                <a:spcPts val="573"/>
              </a:spcBef>
              <a:buFont typeface="Arial"/>
              <a:buChar char="•"/>
              <a:tabLst>
                <a:tab pos="182444" algn="l"/>
              </a:tabLst>
            </a:pPr>
            <a:r>
              <a:rPr sz="1600" i="1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Upper</a:t>
            </a:r>
            <a:r>
              <a:rPr sz="1600" i="1" spc="-34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1600" i="1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Bound</a:t>
            </a:r>
            <a:r>
              <a:rPr sz="1600" i="1" spc="-17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 </a:t>
            </a:r>
            <a:r>
              <a:rPr sz="1600" i="1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=</a:t>
            </a:r>
            <a:r>
              <a:rPr sz="1600" i="1" spc="-9" dirty="0">
                <a:solidFill>
                  <a:srgbClr val="232323"/>
                </a:solidFill>
                <a:latin typeface="Georgia" panose="02040502050405020303" pitchFamily="18" charset="0"/>
                <a:cs typeface="Calibri"/>
              </a:rPr>
              <a:t> q3+1.5*IQR</a:t>
            </a:r>
            <a:endParaRPr sz="1600" dirty="0">
              <a:latin typeface="Georgia" panose="02040502050405020303" pitchFamily="18" charset="0"/>
              <a:cs typeface="Calibri"/>
            </a:endParaRPr>
          </a:p>
          <a:p>
            <a:pPr marL="182444" marR="4344" indent="-172127" algn="just">
              <a:lnSpc>
                <a:spcPts val="1625"/>
              </a:lnSpc>
              <a:spcBef>
                <a:spcPts val="774"/>
              </a:spcBef>
              <a:buFont typeface="Arial"/>
              <a:buChar char="•"/>
              <a:tabLst>
                <a:tab pos="182444" algn="l"/>
              </a:tabLst>
            </a:pPr>
            <a:r>
              <a:rPr sz="1600" spc="-73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Any</a:t>
            </a:r>
            <a:r>
              <a:rPr sz="1600" spc="-86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60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value</a:t>
            </a:r>
            <a:r>
              <a:rPr sz="1600" spc="-124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38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below</a:t>
            </a:r>
            <a:r>
              <a:rPr sz="1600" spc="-115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38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the</a:t>
            </a:r>
            <a:r>
              <a:rPr sz="1600" spc="-107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38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lower</a:t>
            </a:r>
            <a:r>
              <a:rPr sz="1600" spc="-107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47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bound</a:t>
            </a:r>
            <a:r>
              <a:rPr sz="1600" spc="-103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64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and</a:t>
            </a:r>
            <a:r>
              <a:rPr sz="1600" spc="-103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64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above</a:t>
            </a:r>
            <a:r>
              <a:rPr sz="1600" spc="-90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21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the </a:t>
            </a:r>
            <a:r>
              <a:rPr sz="1600" spc="-47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upper</a:t>
            </a:r>
            <a:r>
              <a:rPr sz="1600" spc="-107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47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bound</a:t>
            </a:r>
            <a:r>
              <a:rPr sz="1600" spc="-103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60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are</a:t>
            </a:r>
            <a:r>
              <a:rPr sz="1600" spc="-90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51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considered</a:t>
            </a:r>
            <a:r>
              <a:rPr sz="1600" spc="-120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26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to</a:t>
            </a:r>
            <a:r>
              <a:rPr sz="1600" spc="-86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56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be</a:t>
            </a:r>
            <a:r>
              <a:rPr sz="1600" spc="-107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 </a:t>
            </a:r>
            <a:r>
              <a:rPr sz="1600" spc="-9" dirty="0">
                <a:solidFill>
                  <a:srgbClr val="232323"/>
                </a:solidFill>
                <a:latin typeface="Georgia" panose="02040502050405020303" pitchFamily="18" charset="0"/>
                <a:cs typeface="Tahoma"/>
              </a:rPr>
              <a:t>outliers.</a:t>
            </a:r>
            <a:endParaRPr sz="1600" dirty="0">
              <a:latin typeface="Georgia" panose="02040502050405020303" pitchFamily="18" charset="0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7653" y="1005536"/>
            <a:ext cx="3426067" cy="42249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928" y="548640"/>
            <a:ext cx="7854695" cy="524865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89" rIns="0" bIns="0" rtlCol="0" anchor="ctr">
            <a:spAutoFit/>
          </a:bodyPr>
          <a:lstStyle/>
          <a:p>
            <a:pPr marL="11946">
              <a:lnSpc>
                <a:spcPct val="100000"/>
              </a:lnSpc>
              <a:spcBef>
                <a:spcPts val="98"/>
              </a:spcBef>
            </a:pP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3.</a:t>
            </a:r>
            <a:r>
              <a:rPr b="1" spc="-43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spc="-9" dirty="0">
                <a:solidFill>
                  <a:srgbClr val="232323"/>
                </a:solidFill>
                <a:latin typeface="Calibri"/>
                <a:cs typeface="Calibri"/>
              </a:rPr>
              <a:t>Z-</a:t>
            </a:r>
            <a:r>
              <a:rPr b="1" dirty="0">
                <a:solidFill>
                  <a:srgbClr val="232323"/>
                </a:solidFill>
                <a:latin typeface="Calibri"/>
                <a:cs typeface="Calibri"/>
              </a:rPr>
              <a:t>score</a:t>
            </a:r>
            <a:r>
              <a:rPr b="1" spc="-30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b="1" spc="-9" dirty="0">
                <a:solidFill>
                  <a:srgbClr val="232323"/>
                </a:solidFill>
                <a:latin typeface="Calibri"/>
                <a:cs typeface="Calibri"/>
              </a:rPr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371" y="1774550"/>
            <a:ext cx="4232629" cy="740868"/>
          </a:xfrm>
          <a:prstGeom prst="rect">
            <a:avLst/>
          </a:prstGeom>
        </p:spPr>
        <p:txBody>
          <a:bodyPr vert="horz" wrap="square" lIns="0" tIns="35838" rIns="0" bIns="0" rtlCol="0">
            <a:spAutoFit/>
          </a:bodyPr>
          <a:lstStyle/>
          <a:p>
            <a:pPr marL="182444" marR="4344" indent="-172127">
              <a:lnSpc>
                <a:spcPts val="1625"/>
              </a:lnSpc>
              <a:spcBef>
                <a:spcPts val="282"/>
              </a:spcBef>
              <a:buFont typeface="Arial"/>
              <a:buChar char="•"/>
              <a:tabLst>
                <a:tab pos="182444" algn="l"/>
              </a:tabLst>
            </a:pPr>
            <a:r>
              <a:rPr sz="1496" spc="-124" dirty="0">
                <a:solidFill>
                  <a:srgbClr val="232323"/>
                </a:solidFill>
                <a:latin typeface="Tahoma"/>
                <a:cs typeface="Tahoma"/>
              </a:rPr>
              <a:t>Z-</a:t>
            </a:r>
            <a:r>
              <a:rPr sz="1496" spc="-56" dirty="0">
                <a:solidFill>
                  <a:srgbClr val="232323"/>
                </a:solidFill>
                <a:latin typeface="Tahoma"/>
                <a:cs typeface="Tahoma"/>
              </a:rPr>
              <a:t>score</a:t>
            </a:r>
            <a:r>
              <a:rPr sz="1496" spc="-115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43" dirty="0">
                <a:solidFill>
                  <a:srgbClr val="232323"/>
                </a:solidFill>
                <a:latin typeface="Tahoma"/>
                <a:cs typeface="Tahoma"/>
              </a:rPr>
              <a:t>is</a:t>
            </a:r>
            <a:r>
              <a:rPr sz="1496" spc="-8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43" dirty="0">
                <a:solidFill>
                  <a:srgbClr val="232323"/>
                </a:solidFill>
                <a:latin typeface="Tahoma"/>
                <a:cs typeface="Tahoma"/>
              </a:rPr>
              <a:t>the</a:t>
            </a:r>
            <a:r>
              <a:rPr sz="1496" spc="-94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51" dirty="0">
                <a:solidFill>
                  <a:srgbClr val="232323"/>
                </a:solidFill>
                <a:latin typeface="Tahoma"/>
                <a:cs typeface="Tahoma"/>
              </a:rPr>
              <a:t>number</a:t>
            </a:r>
            <a:r>
              <a:rPr sz="1496" spc="-11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30" dirty="0">
                <a:solidFill>
                  <a:srgbClr val="232323"/>
                </a:solidFill>
                <a:latin typeface="Tahoma"/>
                <a:cs typeface="Tahoma"/>
              </a:rPr>
              <a:t>of</a:t>
            </a:r>
            <a:r>
              <a:rPr sz="1496" spc="-124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60" dirty="0">
                <a:solidFill>
                  <a:srgbClr val="232323"/>
                </a:solidFill>
                <a:latin typeface="Tahoma"/>
                <a:cs typeface="Tahoma"/>
              </a:rPr>
              <a:t>standard</a:t>
            </a:r>
            <a:r>
              <a:rPr sz="1496" spc="-94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47" dirty="0">
                <a:solidFill>
                  <a:srgbClr val="232323"/>
                </a:solidFill>
                <a:latin typeface="Tahoma"/>
                <a:cs typeface="Tahoma"/>
              </a:rPr>
              <a:t>deviations</a:t>
            </a:r>
            <a:r>
              <a:rPr sz="1496" spc="-10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77" dirty="0">
                <a:solidFill>
                  <a:srgbClr val="232323"/>
                </a:solidFill>
                <a:latin typeface="Tahoma"/>
                <a:cs typeface="Tahoma"/>
              </a:rPr>
              <a:t>a</a:t>
            </a:r>
            <a:r>
              <a:rPr sz="1496" spc="-11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17" dirty="0">
                <a:solidFill>
                  <a:srgbClr val="232323"/>
                </a:solidFill>
                <a:latin typeface="Tahoma"/>
                <a:cs typeface="Tahoma"/>
              </a:rPr>
              <a:t>value </a:t>
            </a:r>
            <a:r>
              <a:rPr sz="1496" spc="-30" dirty="0">
                <a:solidFill>
                  <a:srgbClr val="232323"/>
                </a:solidFill>
                <a:latin typeface="Tahoma"/>
                <a:cs typeface="Tahoma"/>
              </a:rPr>
              <a:t>of</a:t>
            </a:r>
            <a:r>
              <a:rPr sz="1496" spc="-128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77" dirty="0">
                <a:solidFill>
                  <a:srgbClr val="232323"/>
                </a:solidFill>
                <a:latin typeface="Tahoma"/>
                <a:cs typeface="Tahoma"/>
              </a:rPr>
              <a:t>a</a:t>
            </a:r>
            <a:r>
              <a:rPr sz="1496" spc="-8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47" dirty="0">
                <a:solidFill>
                  <a:srgbClr val="232323"/>
                </a:solidFill>
                <a:latin typeface="Tahoma"/>
                <a:cs typeface="Tahoma"/>
              </a:rPr>
              <a:t>variable</a:t>
            </a:r>
            <a:r>
              <a:rPr sz="1496" spc="-11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47" dirty="0">
                <a:solidFill>
                  <a:srgbClr val="232323"/>
                </a:solidFill>
                <a:latin typeface="Tahoma"/>
                <a:cs typeface="Tahoma"/>
              </a:rPr>
              <a:t>is</a:t>
            </a:r>
            <a:r>
              <a:rPr sz="1496" spc="-10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90" dirty="0">
                <a:solidFill>
                  <a:srgbClr val="232323"/>
                </a:solidFill>
                <a:latin typeface="Tahoma"/>
                <a:cs typeface="Tahoma"/>
              </a:rPr>
              <a:t>away</a:t>
            </a:r>
            <a:r>
              <a:rPr sz="1496" spc="-103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47" dirty="0">
                <a:solidFill>
                  <a:srgbClr val="232323"/>
                </a:solidFill>
                <a:latin typeface="Tahoma"/>
                <a:cs typeface="Tahoma"/>
              </a:rPr>
              <a:t>from</a:t>
            </a:r>
            <a:r>
              <a:rPr sz="1496" spc="-111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38" dirty="0">
                <a:solidFill>
                  <a:srgbClr val="232323"/>
                </a:solidFill>
                <a:latin typeface="Tahoma"/>
                <a:cs typeface="Tahoma"/>
              </a:rPr>
              <a:t>the</a:t>
            </a:r>
            <a:r>
              <a:rPr sz="1496" spc="-115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38" dirty="0">
                <a:solidFill>
                  <a:srgbClr val="232323"/>
                </a:solidFill>
                <a:latin typeface="Tahoma"/>
                <a:cs typeface="Tahoma"/>
              </a:rPr>
              <a:t>variable’</a:t>
            </a:r>
            <a:r>
              <a:rPr sz="1496" spc="-115" dirty="0">
                <a:solidFill>
                  <a:srgbClr val="232323"/>
                </a:solidFill>
                <a:latin typeface="Tahoma"/>
                <a:cs typeface="Tahoma"/>
              </a:rPr>
              <a:t> </a:t>
            </a:r>
            <a:r>
              <a:rPr sz="1496" spc="-9" dirty="0">
                <a:solidFill>
                  <a:srgbClr val="232323"/>
                </a:solidFill>
                <a:latin typeface="Tahoma"/>
                <a:cs typeface="Tahoma"/>
              </a:rPr>
              <a:t>mean.</a:t>
            </a:r>
            <a:endParaRPr sz="1496">
              <a:latin typeface="Tahoma"/>
              <a:cs typeface="Tahoma"/>
            </a:endParaRPr>
          </a:p>
          <a:p>
            <a:pPr marL="182444" indent="-171584">
              <a:spcBef>
                <a:spcPts val="547"/>
              </a:spcBef>
              <a:buFont typeface="Arial"/>
              <a:buChar char="•"/>
              <a:tabLst>
                <a:tab pos="182444" algn="l"/>
              </a:tabLst>
            </a:pPr>
            <a:r>
              <a:rPr sz="1496" i="1" spc="-17" dirty="0">
                <a:solidFill>
                  <a:srgbClr val="232323"/>
                </a:solidFill>
                <a:latin typeface="Calibri"/>
                <a:cs typeface="Calibri"/>
              </a:rPr>
              <a:t>Z-</a:t>
            </a:r>
            <a:r>
              <a:rPr sz="1496" i="1" dirty="0">
                <a:solidFill>
                  <a:srgbClr val="232323"/>
                </a:solidFill>
                <a:latin typeface="Calibri"/>
                <a:cs typeface="Calibri"/>
              </a:rPr>
              <a:t>Score</a:t>
            </a:r>
            <a:r>
              <a:rPr sz="1496" i="1" spc="-30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sz="1496" i="1" dirty="0">
                <a:solidFill>
                  <a:srgbClr val="232323"/>
                </a:solidFill>
                <a:latin typeface="Calibri"/>
                <a:cs typeface="Calibri"/>
              </a:rPr>
              <a:t>=</a:t>
            </a:r>
            <a:r>
              <a:rPr sz="1496" i="1" spc="-9" dirty="0">
                <a:solidFill>
                  <a:srgbClr val="232323"/>
                </a:solidFill>
                <a:latin typeface="Calibri"/>
                <a:cs typeface="Calibri"/>
              </a:rPr>
              <a:t> (X-</a:t>
            </a:r>
            <a:r>
              <a:rPr sz="1496" i="1" dirty="0">
                <a:solidFill>
                  <a:srgbClr val="232323"/>
                </a:solidFill>
                <a:latin typeface="Calibri"/>
                <a:cs typeface="Calibri"/>
              </a:rPr>
              <a:t>mean)</a:t>
            </a:r>
            <a:r>
              <a:rPr sz="1496" i="1" spc="-9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sz="1496" i="1" dirty="0">
                <a:solidFill>
                  <a:srgbClr val="232323"/>
                </a:solidFill>
                <a:latin typeface="Calibri"/>
                <a:cs typeface="Calibri"/>
              </a:rPr>
              <a:t>/</a:t>
            </a:r>
            <a:r>
              <a:rPr sz="1496" i="1" spc="-26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sz="1496" i="1" dirty="0">
                <a:solidFill>
                  <a:srgbClr val="232323"/>
                </a:solidFill>
                <a:latin typeface="Calibri"/>
                <a:cs typeface="Calibri"/>
              </a:rPr>
              <a:t>Standard</a:t>
            </a:r>
            <a:r>
              <a:rPr sz="1496" i="1" spc="-21" dirty="0">
                <a:solidFill>
                  <a:srgbClr val="232323"/>
                </a:solidFill>
                <a:latin typeface="Calibri"/>
                <a:cs typeface="Calibri"/>
              </a:rPr>
              <a:t> </a:t>
            </a:r>
            <a:r>
              <a:rPr sz="1496" i="1" spc="-9" dirty="0">
                <a:solidFill>
                  <a:srgbClr val="232323"/>
                </a:solidFill>
                <a:latin typeface="Calibri"/>
                <a:cs typeface="Calibri"/>
              </a:rPr>
              <a:t>deviation</a:t>
            </a:r>
            <a:endParaRPr sz="1496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0950" y="1744962"/>
            <a:ext cx="3809558" cy="21044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4214" y="3931256"/>
            <a:ext cx="7988578" cy="1662143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325" spc="-9" dirty="0">
                <a:solidFill>
                  <a:srgbClr val="4472C3"/>
                </a:solidFill>
                <a:latin typeface="Tahoma"/>
                <a:cs typeface="Tahoma"/>
              </a:rPr>
              <a:t>Example:</a:t>
            </a:r>
            <a:endParaRPr sz="1325" dirty="0">
              <a:latin typeface="Tahoma"/>
              <a:cs typeface="Tahoma"/>
            </a:endParaRPr>
          </a:p>
          <a:p>
            <a:pPr marL="10860" marR="4344">
              <a:lnSpc>
                <a:spcPts val="1625"/>
              </a:lnSpc>
              <a:spcBef>
                <a:spcPts val="60"/>
              </a:spcBef>
            </a:pPr>
            <a:r>
              <a:rPr sz="1325" spc="-43" dirty="0">
                <a:solidFill>
                  <a:srgbClr val="4472C3"/>
                </a:solidFill>
                <a:latin typeface="Tahoma"/>
                <a:cs typeface="Tahoma"/>
              </a:rPr>
              <a:t>weights</a:t>
            </a:r>
            <a:r>
              <a:rPr sz="1325" spc="-94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9" dirty="0">
                <a:solidFill>
                  <a:srgbClr val="4472C3"/>
                </a:solidFill>
                <a:latin typeface="Tahoma"/>
                <a:cs typeface="Tahoma"/>
              </a:rPr>
              <a:t>of</a:t>
            </a:r>
            <a:r>
              <a:rPr sz="1325" spc="-86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34" dirty="0">
                <a:solidFill>
                  <a:srgbClr val="4472C3"/>
                </a:solidFill>
                <a:latin typeface="Tahoma"/>
                <a:cs typeface="Tahoma"/>
              </a:rPr>
              <a:t>newborns</a:t>
            </a:r>
            <a:r>
              <a:rPr sz="1325" spc="-81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43" dirty="0">
                <a:solidFill>
                  <a:srgbClr val="4472C3"/>
                </a:solidFill>
                <a:latin typeface="Tahoma"/>
                <a:cs typeface="Tahoma"/>
              </a:rPr>
              <a:t>are</a:t>
            </a:r>
            <a:r>
              <a:rPr sz="1325" spc="-86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30" dirty="0">
                <a:solidFill>
                  <a:srgbClr val="4472C3"/>
                </a:solidFill>
                <a:latin typeface="Tahoma"/>
                <a:cs typeface="Tahoma"/>
              </a:rPr>
              <a:t>normally</a:t>
            </a:r>
            <a:r>
              <a:rPr sz="1325" spc="-81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26" dirty="0">
                <a:solidFill>
                  <a:srgbClr val="4472C3"/>
                </a:solidFill>
                <a:latin typeface="Tahoma"/>
                <a:cs typeface="Tahoma"/>
              </a:rPr>
              <a:t>distributed</a:t>
            </a:r>
            <a:r>
              <a:rPr sz="1325" spc="-86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17" dirty="0">
                <a:solidFill>
                  <a:srgbClr val="4472C3"/>
                </a:solidFill>
                <a:latin typeface="Tahoma"/>
                <a:cs typeface="Tahoma"/>
              </a:rPr>
              <a:t>with</a:t>
            </a:r>
            <a:r>
              <a:rPr sz="1325" spc="-68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56" dirty="0">
                <a:solidFill>
                  <a:srgbClr val="4472C3"/>
                </a:solidFill>
                <a:latin typeface="Tahoma"/>
                <a:cs typeface="Tahoma"/>
              </a:rPr>
              <a:t>a</a:t>
            </a:r>
            <a:r>
              <a:rPr sz="1325" spc="-90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43" dirty="0">
                <a:solidFill>
                  <a:srgbClr val="4472C3"/>
                </a:solidFill>
                <a:latin typeface="Tahoma"/>
                <a:cs typeface="Tahoma"/>
              </a:rPr>
              <a:t>mean</a:t>
            </a:r>
            <a:r>
              <a:rPr sz="1325" spc="-81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9" dirty="0">
                <a:solidFill>
                  <a:srgbClr val="4472C3"/>
                </a:solidFill>
                <a:latin typeface="Tahoma"/>
                <a:cs typeface="Tahoma"/>
              </a:rPr>
              <a:t>of</a:t>
            </a:r>
            <a:r>
              <a:rPr sz="1325" spc="-73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30" dirty="0">
                <a:solidFill>
                  <a:srgbClr val="4472C3"/>
                </a:solidFill>
                <a:latin typeface="Tahoma"/>
                <a:cs typeface="Tahoma"/>
              </a:rPr>
              <a:t>about</a:t>
            </a:r>
            <a:r>
              <a:rPr sz="1325" spc="-86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56" dirty="0">
                <a:solidFill>
                  <a:srgbClr val="4472C3"/>
                </a:solidFill>
                <a:latin typeface="Tahoma"/>
                <a:cs typeface="Tahoma"/>
              </a:rPr>
              <a:t>7.5</a:t>
            </a:r>
            <a:r>
              <a:rPr sz="1325" spc="-103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38" dirty="0">
                <a:solidFill>
                  <a:srgbClr val="4472C3"/>
                </a:solidFill>
                <a:latin typeface="Tahoma"/>
                <a:cs typeface="Tahoma"/>
              </a:rPr>
              <a:t>pounds</a:t>
            </a:r>
            <a:r>
              <a:rPr sz="1325" spc="-64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43" dirty="0">
                <a:solidFill>
                  <a:srgbClr val="4472C3"/>
                </a:solidFill>
                <a:latin typeface="Tahoma"/>
                <a:cs typeface="Tahoma"/>
              </a:rPr>
              <a:t>and</a:t>
            </a:r>
            <a:r>
              <a:rPr sz="1325" spc="-68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56" dirty="0">
                <a:solidFill>
                  <a:srgbClr val="4472C3"/>
                </a:solidFill>
                <a:latin typeface="Tahoma"/>
                <a:cs typeface="Tahoma"/>
              </a:rPr>
              <a:t>a</a:t>
            </a:r>
            <a:r>
              <a:rPr sz="1325" spc="-77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47" dirty="0">
                <a:solidFill>
                  <a:srgbClr val="4472C3"/>
                </a:solidFill>
                <a:latin typeface="Tahoma"/>
                <a:cs typeface="Tahoma"/>
              </a:rPr>
              <a:t>standard</a:t>
            </a:r>
            <a:r>
              <a:rPr sz="1325" spc="-81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26" dirty="0">
                <a:solidFill>
                  <a:srgbClr val="4472C3"/>
                </a:solidFill>
                <a:latin typeface="Tahoma"/>
                <a:cs typeface="Tahoma"/>
              </a:rPr>
              <a:t>deviation</a:t>
            </a:r>
            <a:r>
              <a:rPr sz="1325" spc="-86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9" dirty="0">
                <a:solidFill>
                  <a:srgbClr val="4472C3"/>
                </a:solidFill>
                <a:latin typeface="Tahoma"/>
                <a:cs typeface="Tahoma"/>
              </a:rPr>
              <a:t>of</a:t>
            </a:r>
            <a:r>
              <a:rPr sz="1325" spc="-97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21" dirty="0">
                <a:solidFill>
                  <a:srgbClr val="4472C3"/>
                </a:solidFill>
                <a:latin typeface="Tahoma"/>
                <a:cs typeface="Tahoma"/>
              </a:rPr>
              <a:t>0.5 </a:t>
            </a:r>
            <a:r>
              <a:rPr sz="1325" spc="-43" dirty="0">
                <a:solidFill>
                  <a:srgbClr val="4472C3"/>
                </a:solidFill>
                <a:latin typeface="Tahoma"/>
                <a:cs typeface="Tahoma"/>
              </a:rPr>
              <a:t>pounds.</a:t>
            </a:r>
            <a:r>
              <a:rPr sz="1325" spc="-94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86" dirty="0">
                <a:solidFill>
                  <a:srgbClr val="4472C3"/>
                </a:solidFill>
                <a:latin typeface="Tahoma"/>
                <a:cs typeface="Tahoma"/>
              </a:rPr>
              <a:t>If</a:t>
            </a:r>
            <a:r>
              <a:rPr sz="1325" spc="-81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56" dirty="0">
                <a:solidFill>
                  <a:srgbClr val="4472C3"/>
                </a:solidFill>
                <a:latin typeface="Tahoma"/>
                <a:cs typeface="Tahoma"/>
              </a:rPr>
              <a:t>a</a:t>
            </a:r>
            <a:r>
              <a:rPr sz="1325" spc="-73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30" dirty="0">
                <a:solidFill>
                  <a:srgbClr val="4472C3"/>
                </a:solidFill>
                <a:latin typeface="Tahoma"/>
                <a:cs typeface="Tahoma"/>
              </a:rPr>
              <a:t>certain</a:t>
            </a:r>
            <a:r>
              <a:rPr sz="1325" spc="-64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30" dirty="0">
                <a:solidFill>
                  <a:srgbClr val="4472C3"/>
                </a:solidFill>
                <a:latin typeface="Tahoma"/>
                <a:cs typeface="Tahoma"/>
              </a:rPr>
              <a:t>newborn</a:t>
            </a:r>
            <a:r>
              <a:rPr sz="1325" spc="-81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43" dirty="0">
                <a:solidFill>
                  <a:srgbClr val="4472C3"/>
                </a:solidFill>
                <a:latin typeface="Tahoma"/>
                <a:cs typeface="Tahoma"/>
              </a:rPr>
              <a:t>weights</a:t>
            </a:r>
            <a:r>
              <a:rPr sz="1325" spc="-94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56" dirty="0">
                <a:solidFill>
                  <a:srgbClr val="4472C3"/>
                </a:solidFill>
                <a:latin typeface="Tahoma"/>
                <a:cs typeface="Tahoma"/>
              </a:rPr>
              <a:t>7.7</a:t>
            </a:r>
            <a:r>
              <a:rPr sz="1325" spc="-64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47" dirty="0">
                <a:solidFill>
                  <a:srgbClr val="4472C3"/>
                </a:solidFill>
                <a:latin typeface="Tahoma"/>
                <a:cs typeface="Tahoma"/>
              </a:rPr>
              <a:t>pounds,</a:t>
            </a:r>
            <a:r>
              <a:rPr sz="1325" spc="-73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30" dirty="0">
                <a:solidFill>
                  <a:srgbClr val="4472C3"/>
                </a:solidFill>
                <a:latin typeface="Tahoma"/>
                <a:cs typeface="Tahoma"/>
              </a:rPr>
              <a:t>What</a:t>
            </a:r>
            <a:r>
              <a:rPr sz="1325" spc="-81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38" dirty="0">
                <a:solidFill>
                  <a:srgbClr val="4472C3"/>
                </a:solidFill>
                <a:latin typeface="Tahoma"/>
                <a:cs typeface="Tahoma"/>
              </a:rPr>
              <a:t>is</a:t>
            </a:r>
            <a:r>
              <a:rPr sz="1325" spc="-77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26" dirty="0">
                <a:solidFill>
                  <a:srgbClr val="4472C3"/>
                </a:solidFill>
                <a:latin typeface="Tahoma"/>
                <a:cs typeface="Tahoma"/>
              </a:rPr>
              <a:t>the</a:t>
            </a:r>
            <a:r>
              <a:rPr sz="1325" spc="-73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68" dirty="0">
                <a:solidFill>
                  <a:srgbClr val="4472C3"/>
                </a:solidFill>
                <a:latin typeface="Tahoma"/>
                <a:cs typeface="Tahoma"/>
              </a:rPr>
              <a:t>z-</a:t>
            </a:r>
            <a:r>
              <a:rPr sz="1325" spc="-9" dirty="0">
                <a:solidFill>
                  <a:srgbClr val="4472C3"/>
                </a:solidFill>
                <a:latin typeface="Tahoma"/>
                <a:cs typeface="Tahoma"/>
              </a:rPr>
              <a:t>score?</a:t>
            </a:r>
            <a:endParaRPr sz="1325" dirty="0">
              <a:latin typeface="Tahoma"/>
              <a:cs typeface="Tahoma"/>
            </a:endParaRPr>
          </a:p>
          <a:p>
            <a:pPr marL="96109" indent="-85249">
              <a:lnSpc>
                <a:spcPts val="1548"/>
              </a:lnSpc>
              <a:buSzPct val="93548"/>
              <a:buChar char="•"/>
              <a:tabLst>
                <a:tab pos="96109" algn="l"/>
              </a:tabLst>
            </a:pPr>
            <a:r>
              <a:rPr sz="1325" spc="-60" dirty="0">
                <a:solidFill>
                  <a:srgbClr val="4472C3"/>
                </a:solidFill>
                <a:latin typeface="Tahoma"/>
                <a:cs typeface="Tahoma"/>
              </a:rPr>
              <a:t>z</a:t>
            </a:r>
            <a:r>
              <a:rPr sz="1325" spc="-103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291" dirty="0">
                <a:solidFill>
                  <a:srgbClr val="4472C3"/>
                </a:solidFill>
                <a:latin typeface="Tahoma"/>
                <a:cs typeface="Tahoma"/>
              </a:rPr>
              <a:t>=</a:t>
            </a:r>
            <a:r>
              <a:rPr sz="1325" spc="-90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94" dirty="0">
                <a:solidFill>
                  <a:srgbClr val="4472C3"/>
                </a:solidFill>
                <a:latin typeface="Tahoma"/>
                <a:cs typeface="Tahoma"/>
              </a:rPr>
              <a:t>(x</a:t>
            </a:r>
            <a:r>
              <a:rPr sz="1325" spc="-97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64" dirty="0">
                <a:solidFill>
                  <a:srgbClr val="4472C3"/>
                </a:solidFill>
                <a:latin typeface="Tahoma"/>
                <a:cs typeface="Tahoma"/>
              </a:rPr>
              <a:t>–</a:t>
            </a:r>
            <a:r>
              <a:rPr sz="1325" spc="-90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60" dirty="0">
                <a:solidFill>
                  <a:srgbClr val="4472C3"/>
                </a:solidFill>
                <a:latin typeface="Tahoma"/>
                <a:cs typeface="Tahoma"/>
              </a:rPr>
              <a:t>μ)</a:t>
            </a:r>
            <a:r>
              <a:rPr sz="1325" spc="-115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dirty="0">
                <a:solidFill>
                  <a:srgbClr val="4472C3"/>
                </a:solidFill>
                <a:latin typeface="Tahoma"/>
                <a:cs typeface="Tahoma"/>
              </a:rPr>
              <a:t>/</a:t>
            </a:r>
            <a:r>
              <a:rPr sz="1325" spc="-86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43" dirty="0">
                <a:solidFill>
                  <a:srgbClr val="4472C3"/>
                </a:solidFill>
                <a:latin typeface="Tahoma"/>
                <a:cs typeface="Tahoma"/>
              </a:rPr>
              <a:t>σ</a:t>
            </a:r>
            <a:endParaRPr sz="1325" dirty="0">
              <a:latin typeface="Tahoma"/>
              <a:cs typeface="Tahoma"/>
            </a:endParaRPr>
          </a:p>
          <a:p>
            <a:pPr marL="96109" indent="-85249">
              <a:spcBef>
                <a:spcPts val="30"/>
              </a:spcBef>
              <a:buSzPct val="93548"/>
              <a:buChar char="•"/>
              <a:tabLst>
                <a:tab pos="96109" algn="l"/>
              </a:tabLst>
            </a:pPr>
            <a:r>
              <a:rPr sz="1325" spc="-60" dirty="0">
                <a:solidFill>
                  <a:srgbClr val="4472C3"/>
                </a:solidFill>
                <a:latin typeface="Tahoma"/>
                <a:cs typeface="Tahoma"/>
              </a:rPr>
              <a:t>z</a:t>
            </a:r>
            <a:r>
              <a:rPr sz="1325" spc="-97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291" dirty="0">
                <a:solidFill>
                  <a:srgbClr val="4472C3"/>
                </a:solidFill>
                <a:latin typeface="Tahoma"/>
                <a:cs typeface="Tahoma"/>
              </a:rPr>
              <a:t>=</a:t>
            </a:r>
            <a:r>
              <a:rPr sz="1325" spc="-90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68" dirty="0">
                <a:solidFill>
                  <a:srgbClr val="4472C3"/>
                </a:solidFill>
                <a:latin typeface="Tahoma"/>
                <a:cs typeface="Tahoma"/>
              </a:rPr>
              <a:t>(7.7</a:t>
            </a:r>
            <a:r>
              <a:rPr sz="1325" spc="-103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64" dirty="0">
                <a:solidFill>
                  <a:srgbClr val="4472C3"/>
                </a:solidFill>
                <a:latin typeface="Tahoma"/>
                <a:cs typeface="Tahoma"/>
              </a:rPr>
              <a:t>–</a:t>
            </a:r>
            <a:r>
              <a:rPr sz="1325" spc="-103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68" dirty="0">
                <a:solidFill>
                  <a:srgbClr val="4472C3"/>
                </a:solidFill>
                <a:latin typeface="Tahoma"/>
                <a:cs typeface="Tahoma"/>
              </a:rPr>
              <a:t>7.5)</a:t>
            </a:r>
            <a:r>
              <a:rPr sz="1325" spc="-94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dirty="0">
                <a:solidFill>
                  <a:srgbClr val="4472C3"/>
                </a:solidFill>
                <a:latin typeface="Tahoma"/>
                <a:cs typeface="Tahoma"/>
              </a:rPr>
              <a:t>/</a:t>
            </a:r>
            <a:r>
              <a:rPr sz="1325" spc="-97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21" dirty="0">
                <a:solidFill>
                  <a:srgbClr val="4472C3"/>
                </a:solidFill>
                <a:latin typeface="Tahoma"/>
                <a:cs typeface="Tahoma"/>
              </a:rPr>
              <a:t>0.5</a:t>
            </a:r>
            <a:endParaRPr sz="1325" dirty="0">
              <a:latin typeface="Tahoma"/>
              <a:cs typeface="Tahoma"/>
            </a:endParaRPr>
          </a:p>
          <a:p>
            <a:pPr marL="96109" indent="-85249">
              <a:spcBef>
                <a:spcPts val="30"/>
              </a:spcBef>
              <a:buSzPct val="93548"/>
              <a:buChar char="•"/>
              <a:tabLst>
                <a:tab pos="96109" algn="l"/>
              </a:tabLst>
            </a:pPr>
            <a:r>
              <a:rPr sz="1325" spc="-60" dirty="0">
                <a:solidFill>
                  <a:srgbClr val="4472C3"/>
                </a:solidFill>
                <a:latin typeface="Tahoma"/>
                <a:cs typeface="Tahoma"/>
              </a:rPr>
              <a:t>z</a:t>
            </a:r>
            <a:r>
              <a:rPr sz="1325" spc="-107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291" dirty="0">
                <a:solidFill>
                  <a:srgbClr val="4472C3"/>
                </a:solidFill>
                <a:latin typeface="Tahoma"/>
                <a:cs typeface="Tahoma"/>
              </a:rPr>
              <a:t>=</a:t>
            </a:r>
            <a:r>
              <a:rPr sz="1325" spc="-97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21" dirty="0">
                <a:solidFill>
                  <a:srgbClr val="4472C3"/>
                </a:solidFill>
                <a:latin typeface="Tahoma"/>
                <a:cs typeface="Tahoma"/>
              </a:rPr>
              <a:t>0.4</a:t>
            </a:r>
            <a:endParaRPr sz="1325" dirty="0">
              <a:latin typeface="Tahoma"/>
              <a:cs typeface="Tahoma"/>
            </a:endParaRPr>
          </a:p>
          <a:p>
            <a:pPr>
              <a:spcBef>
                <a:spcPts val="51"/>
              </a:spcBef>
              <a:buClr>
                <a:srgbClr val="4472C3"/>
              </a:buClr>
              <a:buFont typeface="Tahoma"/>
              <a:buChar char="•"/>
            </a:pPr>
            <a:endParaRPr sz="1325" dirty="0">
              <a:latin typeface="Tahoma"/>
              <a:cs typeface="Tahoma"/>
            </a:endParaRPr>
          </a:p>
          <a:p>
            <a:pPr marL="96109" indent="-85249">
              <a:buSzPct val="93548"/>
              <a:buChar char="•"/>
              <a:tabLst>
                <a:tab pos="96109" algn="l"/>
              </a:tabLst>
            </a:pPr>
            <a:r>
              <a:rPr sz="1325" spc="-86" dirty="0">
                <a:solidFill>
                  <a:srgbClr val="4472C3"/>
                </a:solidFill>
                <a:latin typeface="Tahoma"/>
                <a:cs typeface="Tahoma"/>
              </a:rPr>
              <a:t>If</a:t>
            </a:r>
            <a:r>
              <a:rPr sz="1325" spc="-107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77" dirty="0">
                <a:solidFill>
                  <a:srgbClr val="4472C3"/>
                </a:solidFill>
                <a:latin typeface="Tahoma"/>
                <a:cs typeface="Tahoma"/>
              </a:rPr>
              <a:t>x</a:t>
            </a:r>
            <a:r>
              <a:rPr sz="1325" spc="-103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291" dirty="0">
                <a:solidFill>
                  <a:srgbClr val="4472C3"/>
                </a:solidFill>
                <a:latin typeface="Tahoma"/>
                <a:cs typeface="Tahoma"/>
              </a:rPr>
              <a:t>=</a:t>
            </a:r>
            <a:r>
              <a:rPr sz="1325" spc="209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47" dirty="0">
                <a:solidFill>
                  <a:srgbClr val="4472C3"/>
                </a:solidFill>
                <a:latin typeface="Tahoma"/>
                <a:cs typeface="Tahoma"/>
              </a:rPr>
              <a:t>10</a:t>
            </a:r>
            <a:r>
              <a:rPr sz="1325" spc="-111" dirty="0">
                <a:solidFill>
                  <a:srgbClr val="4472C3"/>
                </a:solidFill>
                <a:latin typeface="Tahoma"/>
                <a:cs typeface="Tahoma"/>
              </a:rPr>
              <a:t> </a:t>
            </a:r>
            <a:r>
              <a:rPr sz="1325" spc="-9" dirty="0">
                <a:solidFill>
                  <a:srgbClr val="4472C3"/>
                </a:solidFill>
                <a:latin typeface="Tahoma"/>
                <a:cs typeface="Tahoma"/>
              </a:rPr>
              <a:t>pounds?</a:t>
            </a:r>
            <a:endParaRPr sz="1325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9308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98"/>
              </a:spcBef>
            </a:pPr>
            <a:r>
              <a:rPr spc="-9" dirty="0"/>
              <a:t>Summary</a:t>
            </a:r>
            <a:r>
              <a:rPr spc="-141" dirty="0"/>
              <a:t> </a:t>
            </a:r>
            <a:r>
              <a:rPr dirty="0"/>
              <a:t>–</a:t>
            </a:r>
            <a:r>
              <a:rPr spc="-97" dirty="0"/>
              <a:t> </a:t>
            </a:r>
            <a:r>
              <a:rPr dirty="0"/>
              <a:t>Data</a:t>
            </a:r>
            <a:r>
              <a:rPr spc="-77" dirty="0"/>
              <a:t> </a:t>
            </a:r>
            <a:r>
              <a:rPr spc="-17" dirty="0"/>
              <a:t>Preprocessing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6374" y="2136820"/>
            <a:ext cx="1582824" cy="1170545"/>
          </a:xfrm>
          <a:prstGeom prst="rect">
            <a:avLst/>
          </a:prstGeom>
        </p:spPr>
        <p:txBody>
          <a:bodyPr vert="horz" wrap="square" lIns="0" tIns="74390" rIns="0" bIns="0" rtlCol="0">
            <a:spAutoFit/>
          </a:bodyPr>
          <a:lstStyle/>
          <a:p>
            <a:pPr marL="181901" indent="-171041">
              <a:spcBef>
                <a:spcPts val="586"/>
              </a:spcBef>
              <a:buFont typeface="Arial"/>
              <a:buChar char="•"/>
              <a:tabLst>
                <a:tab pos="181901" algn="l"/>
              </a:tabLst>
            </a:pPr>
            <a:r>
              <a:rPr sz="2095" spc="-51" dirty="0">
                <a:latin typeface="Tahoma"/>
                <a:cs typeface="Tahoma"/>
              </a:rPr>
              <a:t>Missing</a:t>
            </a:r>
            <a:r>
              <a:rPr sz="2095" spc="-141" dirty="0">
                <a:latin typeface="Tahoma"/>
                <a:cs typeface="Tahoma"/>
              </a:rPr>
              <a:t> </a:t>
            </a:r>
            <a:r>
              <a:rPr sz="2095" spc="-68" dirty="0">
                <a:latin typeface="Tahoma"/>
                <a:cs typeface="Tahoma"/>
              </a:rPr>
              <a:t>Data</a:t>
            </a:r>
            <a:endParaRPr sz="2095">
              <a:latin typeface="Tahoma"/>
              <a:cs typeface="Tahoma"/>
            </a:endParaRPr>
          </a:p>
          <a:p>
            <a:pPr marL="181901" indent="-171041">
              <a:spcBef>
                <a:spcPts val="500"/>
              </a:spcBef>
              <a:buFont typeface="Arial"/>
              <a:buChar char="•"/>
              <a:tabLst>
                <a:tab pos="181901" algn="l"/>
              </a:tabLst>
            </a:pPr>
            <a:r>
              <a:rPr sz="2095" spc="-77" dirty="0">
                <a:latin typeface="Tahoma"/>
                <a:cs typeface="Tahoma"/>
              </a:rPr>
              <a:t>Noisy</a:t>
            </a:r>
            <a:r>
              <a:rPr sz="2095" spc="-158" dirty="0">
                <a:latin typeface="Tahoma"/>
                <a:cs typeface="Tahoma"/>
              </a:rPr>
              <a:t> </a:t>
            </a:r>
            <a:r>
              <a:rPr sz="2095" spc="-17" dirty="0">
                <a:latin typeface="Tahoma"/>
                <a:cs typeface="Tahoma"/>
              </a:rPr>
              <a:t>Data</a:t>
            </a:r>
            <a:endParaRPr sz="2095">
              <a:latin typeface="Tahoma"/>
              <a:cs typeface="Tahoma"/>
            </a:endParaRPr>
          </a:p>
          <a:p>
            <a:pPr marL="181901" indent="-171041">
              <a:spcBef>
                <a:spcPts val="505"/>
              </a:spcBef>
              <a:buFont typeface="Arial"/>
              <a:buChar char="•"/>
              <a:tabLst>
                <a:tab pos="181901" algn="l"/>
              </a:tabLst>
            </a:pPr>
            <a:r>
              <a:rPr sz="2095" spc="-9" dirty="0">
                <a:latin typeface="Tahoma"/>
                <a:cs typeface="Tahoma"/>
              </a:rPr>
              <a:t>Outliers</a:t>
            </a:r>
            <a:endParaRPr sz="2095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37" y="1069849"/>
            <a:ext cx="7799832" cy="48371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24" y="1188719"/>
            <a:ext cx="8276464" cy="46725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536" y="566928"/>
            <a:ext cx="7388351" cy="50840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0" y="530352"/>
            <a:ext cx="7077456" cy="55595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962" y="667512"/>
            <a:ext cx="7623620" cy="51407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5275</TotalTime>
  <Words>1306</Words>
  <Application>Microsoft Office PowerPoint</Application>
  <PresentationFormat>On-screen Show (4:3)</PresentationFormat>
  <Paragraphs>164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Data Preprocessing-Outline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</vt:lpstr>
      <vt:lpstr>Noisy Data</vt:lpstr>
      <vt:lpstr>PowerPoint Presentation</vt:lpstr>
      <vt:lpstr>PowerPoint Presentation</vt:lpstr>
      <vt:lpstr>PowerPoint Presentation</vt:lpstr>
      <vt:lpstr>PowerPoint Presentation</vt:lpstr>
      <vt:lpstr>Binning Methods for Data Smoothing</vt:lpstr>
      <vt:lpstr>PowerPoint Presentation</vt:lpstr>
      <vt:lpstr>Missing Data</vt:lpstr>
      <vt:lpstr>How to Handle Missing Data?</vt:lpstr>
      <vt:lpstr>PowerPoint Presentation</vt:lpstr>
      <vt:lpstr>PowerPoint Presentation</vt:lpstr>
      <vt:lpstr>Mean Imputation</vt:lpstr>
      <vt:lpstr>Regression Imputation</vt:lpstr>
      <vt:lpstr>Multiple Imputation</vt:lpstr>
      <vt:lpstr>Hot deck imputation</vt:lpstr>
      <vt:lpstr>K-NN imputation</vt:lpstr>
      <vt:lpstr>Outliers</vt:lpstr>
      <vt:lpstr>PowerPoint Presentation</vt:lpstr>
      <vt:lpstr>Types of Outliers</vt:lpstr>
      <vt:lpstr>PowerPoint Presentation</vt:lpstr>
      <vt:lpstr>Methods to identify outliers in the data</vt:lpstr>
      <vt:lpstr>Understanding Boxplots</vt:lpstr>
      <vt:lpstr>Quartile Computation Example</vt:lpstr>
      <vt:lpstr>1. Box plots</vt:lpstr>
      <vt:lpstr>PowerPoint Presentation</vt:lpstr>
      <vt:lpstr>PowerPoint Presentation</vt:lpstr>
      <vt:lpstr>How a score compares to other scores in the same set?</vt:lpstr>
      <vt:lpstr>2. IQR method</vt:lpstr>
      <vt:lpstr>3. Z-score method</vt:lpstr>
      <vt:lpstr>Summary – Data Preprocessing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Raman (Amrita Vishwa Vidyapeetham)</dc:creator>
  <cp:lastModifiedBy>saraths</cp:lastModifiedBy>
  <cp:revision>217</cp:revision>
  <dcterms:created xsi:type="dcterms:W3CDTF">2020-07-16T02:17:40Z</dcterms:created>
  <dcterms:modified xsi:type="dcterms:W3CDTF">2024-04-16T09:24:16Z</dcterms:modified>
</cp:coreProperties>
</file>